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9" r:id="rId2"/>
    <p:sldId id="263" r:id="rId3"/>
    <p:sldId id="257" r:id="rId4"/>
    <p:sldId id="258" r:id="rId5"/>
    <p:sldId id="266" r:id="rId6"/>
    <p:sldId id="264" r:id="rId7"/>
    <p:sldId id="267" r:id="rId8"/>
    <p:sldId id="268" r:id="rId9"/>
    <p:sldId id="341" r:id="rId10"/>
    <p:sldId id="342" r:id="rId11"/>
    <p:sldId id="269" r:id="rId12"/>
    <p:sldId id="270" r:id="rId13"/>
    <p:sldId id="271" r:id="rId14"/>
    <p:sldId id="272" r:id="rId15"/>
    <p:sldId id="274" r:id="rId16"/>
    <p:sldId id="273" r:id="rId17"/>
    <p:sldId id="340" r:id="rId18"/>
    <p:sldId id="343" r:id="rId19"/>
    <p:sldId id="348" r:id="rId20"/>
    <p:sldId id="344" r:id="rId21"/>
    <p:sldId id="345" r:id="rId22"/>
    <p:sldId id="346" r:id="rId23"/>
    <p:sldId id="347" r:id="rId24"/>
    <p:sldId id="349" r:id="rId25"/>
    <p:sldId id="350" r:id="rId26"/>
    <p:sldId id="351" r:id="rId27"/>
    <p:sldId id="352" r:id="rId28"/>
    <p:sldId id="353" r:id="rId29"/>
    <p:sldId id="358" r:id="rId30"/>
    <p:sldId id="354" r:id="rId31"/>
    <p:sldId id="359" r:id="rId32"/>
    <p:sldId id="355" r:id="rId33"/>
    <p:sldId id="356" r:id="rId34"/>
    <p:sldId id="35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151"/>
    <a:srgbClr val="C812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2"/>
    <p:restoredTop sz="83758"/>
  </p:normalViewPr>
  <p:slideViewPr>
    <p:cSldViewPr snapToGrid="0" snapToObjects="1">
      <p:cViewPr varScale="1">
        <p:scale>
          <a:sx n="86" d="100"/>
          <a:sy n="86" d="100"/>
        </p:scale>
        <p:origin x="22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B899E-974E-5247-8647-216FBF097DED}" type="datetimeFigureOut">
              <a:rPr lang="en-GB" smtClean="0"/>
              <a:t>18/09/2019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1DB07-48CF-C14A-86FF-953644981FB0}" type="slidenum">
              <a:rPr lang="en-GB" smtClean="0"/>
              <a:t>‹#›</a:t>
            </a:fld>
            <a:endParaRPr lang="en-GB"/>
          </a:p>
        </p:txBody>
      </p:sp>
    </p:spTree>
    <p:extLst>
      <p:ext uri="{BB962C8B-B14F-4D97-AF65-F5344CB8AC3E}">
        <p14:creationId xmlns:p14="http://schemas.microsoft.com/office/powerpoint/2010/main" val="1352835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should map to https://</a:t>
            </a:r>
            <a:r>
              <a:rPr lang="en-GB" dirty="0" err="1"/>
              <a:t>xpdojo.org</a:t>
            </a:r>
            <a:r>
              <a:rPr lang="en-GB" dirty="0"/>
              <a:t>/docs/lessons/02/</a:t>
            </a:r>
            <a:r>
              <a:rPr lang="en-GB" dirty="0" err="1"/>
              <a:t>atdd.html</a:t>
            </a:r>
            <a:r>
              <a:rPr lang="en-GB" dirty="0"/>
              <a:t> </a:t>
            </a:r>
          </a:p>
          <a:p>
            <a:endParaRPr lang="en-GB" dirty="0"/>
          </a:p>
          <a:p>
            <a:pPr marL="285750" indent="-285750">
              <a:lnSpc>
                <a:spcPct val="150000"/>
              </a:lnSpc>
              <a:buFont typeface="Arial" panose="020B0604020202020204" pitchFamily="34" charset="0"/>
              <a:buChar char="•"/>
            </a:pPr>
            <a:r>
              <a:rPr lang="en-GB" sz="1200" kern="1200" dirty="0">
                <a:solidFill>
                  <a:schemeClr val="tx1"/>
                </a:solidFill>
                <a:latin typeface="+mn-lt"/>
                <a:ea typeface="+mn-ea"/>
                <a:cs typeface="+mn-cs"/>
              </a:rPr>
              <a:t>Understanding the basics (</a:t>
            </a:r>
            <a:r>
              <a:rPr lang="en-GB" sz="1200" kern="1200" dirty="0">
                <a:solidFill>
                  <a:srgbClr val="C81213"/>
                </a:solidFill>
                <a:latin typeface="+mn-lt"/>
                <a:ea typeface="+mn-ea"/>
                <a:cs typeface="+mn-cs"/>
              </a:rPr>
              <a:t>of acceptance testing, what it is and its relationship with TDD)</a:t>
            </a:r>
          </a:p>
          <a:p>
            <a:pPr marL="285750" indent="-285750">
              <a:lnSpc>
                <a:spcPct val="150000"/>
              </a:lnSpc>
              <a:buFont typeface="Arial" panose="020B0604020202020204" pitchFamily="34" charset="0"/>
              <a:buChar char="•"/>
            </a:pPr>
            <a:r>
              <a:rPr lang="en-GB" sz="1200" kern="1200" dirty="0">
                <a:solidFill>
                  <a:schemeClr val="tx1"/>
                </a:solidFill>
                <a:latin typeface="+mn-lt"/>
                <a:ea typeface="+mn-ea"/>
                <a:cs typeface="+mn-cs"/>
              </a:rPr>
              <a:t>Understanding how we agreeing acceptance criteria (with actual human customers and write those as living “specifications”)</a:t>
            </a:r>
          </a:p>
          <a:p>
            <a:pPr marL="285750" indent="-285750">
              <a:lnSpc>
                <a:spcPct val="150000"/>
              </a:lnSpc>
              <a:spcAft>
                <a:spcPts val="600"/>
              </a:spcAft>
              <a:buFont typeface="Arial" panose="020B0604020202020204" pitchFamily="34" charset="0"/>
              <a:buChar char="•"/>
            </a:pPr>
            <a:r>
              <a:rPr lang="en-GB" sz="1200" kern="1200" dirty="0">
                <a:solidFill>
                  <a:schemeClr val="tx1"/>
                </a:solidFill>
                <a:latin typeface="+mn-lt"/>
                <a:ea typeface="+mn-ea"/>
                <a:cs typeface="+mn-cs"/>
              </a:rPr>
              <a:t>Understand how to breakdown requirements (into small deliverables that can be </a:t>
            </a:r>
            <a:r>
              <a:rPr lang="en-GB" sz="1200" kern="1200" dirty="0" err="1">
                <a:solidFill>
                  <a:schemeClr val="tx1"/>
                </a:solidFill>
                <a:latin typeface="+mn-lt"/>
                <a:ea typeface="+mn-ea"/>
                <a:cs typeface="+mn-cs"/>
              </a:rPr>
              <a:t>demo’ed</a:t>
            </a:r>
            <a:r>
              <a:rPr lang="en-GB" sz="1200" kern="1200" dirty="0">
                <a:solidFill>
                  <a:schemeClr val="tx1"/>
                </a:solidFill>
                <a:latin typeface="+mn-lt"/>
                <a:ea typeface="+mn-ea"/>
                <a:cs typeface="+mn-cs"/>
              </a:rPr>
              <a:t> to the customer)</a:t>
            </a:r>
          </a:p>
          <a:p>
            <a:pPr marL="285750" indent="-285750">
              <a:lnSpc>
                <a:spcPct val="150000"/>
              </a:lnSpc>
              <a:spcAft>
                <a:spcPts val="600"/>
              </a:spcAft>
              <a:buFont typeface="Arial" panose="020B0604020202020204" pitchFamily="34" charset="0"/>
              <a:buChar char="•"/>
            </a:pPr>
            <a:r>
              <a:rPr lang="en-GB" sz="1200" kern="1200" dirty="0">
                <a:solidFill>
                  <a:schemeClr val="tx1"/>
                </a:solidFill>
                <a:latin typeface="+mn-lt"/>
                <a:ea typeface="+mn-ea"/>
                <a:cs typeface="+mn-cs"/>
              </a:rPr>
              <a:t>(related to the previous one) Understand the importance of iterating on our understanding (to get early feedback and “shift left”)</a:t>
            </a:r>
          </a:p>
          <a:p>
            <a: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GB" sz="1200" kern="1200" dirty="0">
                <a:solidFill>
                  <a:schemeClr val="tx1"/>
                </a:solidFill>
                <a:latin typeface="+mn-lt"/>
                <a:ea typeface="+mn-ea"/>
                <a:cs typeface="+mn-cs"/>
              </a:rPr>
              <a:t>Understand the correct application of abstraction in ATDD (so that we can build large maintainable testing infrastructure that scales with our apps).</a:t>
            </a:r>
          </a:p>
          <a:p>
            <a:pPr marL="285750" indent="-285750">
              <a:lnSpc>
                <a:spcPct val="150000"/>
              </a:lnSpc>
              <a:spcAft>
                <a:spcPts val="600"/>
              </a:spcAft>
              <a:buFont typeface="Arial" panose="020B0604020202020204" pitchFamily="34" charset="0"/>
              <a:buChar char="•"/>
            </a:pPr>
            <a:r>
              <a:rPr lang="en-GB" sz="1200" kern="1200" dirty="0">
                <a:solidFill>
                  <a:schemeClr val="tx1"/>
                </a:solidFill>
                <a:latin typeface="+mn-lt"/>
                <a:ea typeface="+mn-ea"/>
                <a:cs typeface="+mn-cs"/>
              </a:rPr>
              <a:t>Some pitfalls</a:t>
            </a:r>
          </a:p>
        </p:txBody>
      </p:sp>
      <p:sp>
        <p:nvSpPr>
          <p:cNvPr id="4" name="Slide Number Placeholder 3"/>
          <p:cNvSpPr>
            <a:spLocks noGrp="1"/>
          </p:cNvSpPr>
          <p:nvPr>
            <p:ph type="sldNum" sz="quarter" idx="5"/>
          </p:nvPr>
        </p:nvSpPr>
        <p:spPr/>
        <p:txBody>
          <a:bodyPr/>
          <a:lstStyle/>
          <a:p>
            <a:fld id="{B9B1DB07-48CF-C14A-86FF-953644981FB0}" type="slidenum">
              <a:rPr lang="en-GB" smtClean="0"/>
              <a:t>2</a:t>
            </a:fld>
            <a:endParaRPr lang="en-GB"/>
          </a:p>
        </p:txBody>
      </p:sp>
    </p:spTree>
    <p:extLst>
      <p:ext uri="{BB962C8B-B14F-4D97-AF65-F5344CB8AC3E}">
        <p14:creationId xmlns:p14="http://schemas.microsoft.com/office/powerpoint/2010/main" val="1125871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you glue them together (by instrumenting the specification)</a:t>
            </a:r>
          </a:p>
        </p:txBody>
      </p:sp>
      <p:sp>
        <p:nvSpPr>
          <p:cNvPr id="4" name="Slide Number Placeholder 3"/>
          <p:cNvSpPr>
            <a:spLocks noGrp="1"/>
          </p:cNvSpPr>
          <p:nvPr>
            <p:ph type="sldNum" sz="quarter" idx="5"/>
          </p:nvPr>
        </p:nvSpPr>
        <p:spPr/>
        <p:txBody>
          <a:bodyPr/>
          <a:lstStyle/>
          <a:p>
            <a:fld id="{B9B1DB07-48CF-C14A-86FF-953644981FB0}" type="slidenum">
              <a:rPr lang="en-GB" smtClean="0"/>
              <a:t>15</a:t>
            </a:fld>
            <a:endParaRPr lang="en-GB"/>
          </a:p>
        </p:txBody>
      </p:sp>
    </p:spTree>
    <p:extLst>
      <p:ext uri="{BB962C8B-B14F-4D97-AF65-F5344CB8AC3E}">
        <p14:creationId xmlns:p14="http://schemas.microsoft.com/office/powerpoint/2010/main" val="179626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result of running the test</a:t>
            </a:r>
          </a:p>
        </p:txBody>
      </p:sp>
      <p:sp>
        <p:nvSpPr>
          <p:cNvPr id="4" name="Slide Number Placeholder 3"/>
          <p:cNvSpPr>
            <a:spLocks noGrp="1"/>
          </p:cNvSpPr>
          <p:nvPr>
            <p:ph type="sldNum" sz="quarter" idx="5"/>
          </p:nvPr>
        </p:nvSpPr>
        <p:spPr/>
        <p:txBody>
          <a:bodyPr/>
          <a:lstStyle/>
          <a:p>
            <a:fld id="{B9B1DB07-48CF-C14A-86FF-953644981FB0}" type="slidenum">
              <a:rPr lang="en-GB" smtClean="0"/>
              <a:t>16</a:t>
            </a:fld>
            <a:endParaRPr lang="en-GB"/>
          </a:p>
        </p:txBody>
      </p:sp>
    </p:spTree>
    <p:extLst>
      <p:ext uri="{BB962C8B-B14F-4D97-AF65-F5344CB8AC3E}">
        <p14:creationId xmlns:p14="http://schemas.microsoft.com/office/powerpoint/2010/main" val="1736705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lets get coding</a:t>
            </a:r>
          </a:p>
          <a:p>
            <a:endParaRPr lang="en-GB" dirty="0"/>
          </a:p>
          <a:p>
            <a:r>
              <a:rPr lang="en-GB" dirty="0"/>
              <a:t>Last minute instructions (mention you can download the ZIP if you have problems)</a:t>
            </a:r>
          </a:p>
        </p:txBody>
      </p:sp>
      <p:sp>
        <p:nvSpPr>
          <p:cNvPr id="4" name="Slide Number Placeholder 3"/>
          <p:cNvSpPr>
            <a:spLocks noGrp="1"/>
          </p:cNvSpPr>
          <p:nvPr>
            <p:ph type="sldNum" sz="quarter" idx="10"/>
          </p:nvPr>
        </p:nvSpPr>
        <p:spPr/>
        <p:txBody>
          <a:bodyPr/>
          <a:lstStyle/>
          <a:p>
            <a:fld id="{77758061-DEF5-324E-9188-99667E1B4149}" type="slidenum">
              <a:rPr lang="en-US" smtClean="0"/>
              <a:t>17</a:t>
            </a:fld>
            <a:endParaRPr lang="en-US"/>
          </a:p>
        </p:txBody>
      </p:sp>
    </p:spTree>
    <p:extLst>
      <p:ext uri="{BB962C8B-B14F-4D97-AF65-F5344CB8AC3E}">
        <p14:creationId xmlns:p14="http://schemas.microsoft.com/office/powerpoint/2010/main" val="2931256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should map to https://</a:t>
            </a:r>
            <a:r>
              <a:rPr lang="en-GB" dirty="0" err="1"/>
              <a:t>xpdojo.org</a:t>
            </a:r>
            <a:r>
              <a:rPr lang="en-GB" dirty="0"/>
              <a:t>/docs/lessons/02/</a:t>
            </a:r>
            <a:r>
              <a:rPr lang="en-GB" dirty="0" err="1"/>
              <a:t>atdd.html</a:t>
            </a:r>
            <a:r>
              <a:rPr lang="en-GB" dirty="0"/>
              <a:t> </a:t>
            </a:r>
          </a:p>
          <a:p>
            <a:endParaRPr lang="en-GB" dirty="0"/>
          </a:p>
          <a:p>
            <a:pPr marL="285750" indent="-285750">
              <a:lnSpc>
                <a:spcPct val="150000"/>
              </a:lnSpc>
              <a:buFont typeface="Arial" panose="020B0604020202020204" pitchFamily="34" charset="0"/>
              <a:buChar char="•"/>
            </a:pPr>
            <a:r>
              <a:rPr lang="en-GB" sz="1200" kern="1200" dirty="0">
                <a:solidFill>
                  <a:schemeClr val="tx1"/>
                </a:solidFill>
                <a:latin typeface="+mn-lt"/>
                <a:ea typeface="+mn-ea"/>
                <a:cs typeface="+mn-cs"/>
              </a:rPr>
              <a:t>Understanding the basics (</a:t>
            </a:r>
            <a:r>
              <a:rPr lang="en-GB" sz="1200" kern="1200" dirty="0">
                <a:solidFill>
                  <a:srgbClr val="C81213"/>
                </a:solidFill>
                <a:latin typeface="+mn-lt"/>
                <a:ea typeface="+mn-ea"/>
                <a:cs typeface="+mn-cs"/>
              </a:rPr>
              <a:t>of acceptance testing, what it is and its relationship with TDD)</a:t>
            </a:r>
          </a:p>
          <a:p>
            <a:pPr marL="285750" indent="-285750">
              <a:lnSpc>
                <a:spcPct val="150000"/>
              </a:lnSpc>
              <a:buFont typeface="Arial" panose="020B0604020202020204" pitchFamily="34" charset="0"/>
              <a:buChar char="•"/>
            </a:pPr>
            <a:r>
              <a:rPr lang="en-GB" sz="1200" kern="1200" dirty="0">
                <a:solidFill>
                  <a:schemeClr val="tx1"/>
                </a:solidFill>
                <a:latin typeface="+mn-lt"/>
                <a:ea typeface="+mn-ea"/>
                <a:cs typeface="+mn-cs"/>
              </a:rPr>
              <a:t>Understanding how we agreeing acceptance criteria (with actual human customers and write those as living “specifications”)</a:t>
            </a:r>
          </a:p>
          <a:p>
            <a:pPr marL="285750" indent="-285750">
              <a:lnSpc>
                <a:spcPct val="150000"/>
              </a:lnSpc>
              <a:spcAft>
                <a:spcPts val="600"/>
              </a:spcAft>
              <a:buFont typeface="Arial" panose="020B0604020202020204" pitchFamily="34" charset="0"/>
              <a:buChar char="•"/>
            </a:pPr>
            <a:r>
              <a:rPr lang="en-GB" sz="1200" kern="1200" dirty="0">
                <a:solidFill>
                  <a:schemeClr val="tx1"/>
                </a:solidFill>
                <a:latin typeface="+mn-lt"/>
                <a:ea typeface="+mn-ea"/>
                <a:cs typeface="+mn-cs"/>
              </a:rPr>
              <a:t>Understand how to breakdown requirements (into small deliverables that can be </a:t>
            </a:r>
            <a:r>
              <a:rPr lang="en-GB" sz="1200" kern="1200" dirty="0" err="1">
                <a:solidFill>
                  <a:schemeClr val="tx1"/>
                </a:solidFill>
                <a:latin typeface="+mn-lt"/>
                <a:ea typeface="+mn-ea"/>
                <a:cs typeface="+mn-cs"/>
              </a:rPr>
              <a:t>demo’ed</a:t>
            </a:r>
            <a:r>
              <a:rPr lang="en-GB" sz="1200" kern="1200" dirty="0">
                <a:solidFill>
                  <a:schemeClr val="tx1"/>
                </a:solidFill>
                <a:latin typeface="+mn-lt"/>
                <a:ea typeface="+mn-ea"/>
                <a:cs typeface="+mn-cs"/>
              </a:rPr>
              <a:t> to the customer)</a:t>
            </a:r>
          </a:p>
          <a:p>
            <a:pPr marL="285750" indent="-285750">
              <a:lnSpc>
                <a:spcPct val="150000"/>
              </a:lnSpc>
              <a:spcAft>
                <a:spcPts val="600"/>
              </a:spcAft>
              <a:buFont typeface="Arial" panose="020B0604020202020204" pitchFamily="34" charset="0"/>
              <a:buChar char="•"/>
            </a:pPr>
            <a:r>
              <a:rPr lang="en-GB" sz="1200" kern="1200" dirty="0">
                <a:solidFill>
                  <a:schemeClr val="tx1"/>
                </a:solidFill>
                <a:latin typeface="+mn-lt"/>
                <a:ea typeface="+mn-ea"/>
                <a:cs typeface="+mn-cs"/>
              </a:rPr>
              <a:t>(related to the previous one) Understand the importance of iterating on our understanding (to get early feedback and “shift left”)</a:t>
            </a:r>
          </a:p>
          <a:p>
            <a: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GB" sz="1200" kern="1200" dirty="0">
                <a:solidFill>
                  <a:schemeClr val="tx1"/>
                </a:solidFill>
                <a:latin typeface="+mn-lt"/>
                <a:ea typeface="+mn-ea"/>
                <a:cs typeface="+mn-cs"/>
              </a:rPr>
              <a:t>Understand the correct application of abstraction in ATDD (so that we can build large maintainable testing infrastructure that scales with our apps).</a:t>
            </a:r>
          </a:p>
          <a:p>
            <a:pPr marL="285750" indent="-285750">
              <a:lnSpc>
                <a:spcPct val="150000"/>
              </a:lnSpc>
              <a:spcAft>
                <a:spcPts val="600"/>
              </a:spcAft>
              <a:buFont typeface="Arial" panose="020B0604020202020204" pitchFamily="34" charset="0"/>
              <a:buChar char="•"/>
            </a:pPr>
            <a:r>
              <a:rPr lang="en-GB" sz="1200" kern="1200" dirty="0">
                <a:solidFill>
                  <a:schemeClr val="tx1"/>
                </a:solidFill>
                <a:latin typeface="+mn-lt"/>
                <a:ea typeface="+mn-ea"/>
                <a:cs typeface="+mn-cs"/>
              </a:rPr>
              <a:t>Some pitfalls</a:t>
            </a:r>
          </a:p>
        </p:txBody>
      </p:sp>
      <p:sp>
        <p:nvSpPr>
          <p:cNvPr id="4" name="Slide Number Placeholder 3"/>
          <p:cNvSpPr>
            <a:spLocks noGrp="1"/>
          </p:cNvSpPr>
          <p:nvPr>
            <p:ph type="sldNum" sz="quarter" idx="5"/>
          </p:nvPr>
        </p:nvSpPr>
        <p:spPr/>
        <p:txBody>
          <a:bodyPr/>
          <a:lstStyle/>
          <a:p>
            <a:fld id="{B9B1DB07-48CF-C14A-86FF-953644981FB0}" type="slidenum">
              <a:rPr lang="en-GB" smtClean="0"/>
              <a:t>18</a:t>
            </a:fld>
            <a:endParaRPr lang="en-GB"/>
          </a:p>
        </p:txBody>
      </p:sp>
    </p:spTree>
    <p:extLst>
      <p:ext uri="{BB962C8B-B14F-4D97-AF65-F5344CB8AC3E}">
        <p14:creationId xmlns:p14="http://schemas.microsoft.com/office/powerpoint/2010/main" val="322495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example of the balance slip acceptance test.</a:t>
            </a:r>
          </a:p>
          <a:p>
            <a:endParaRPr lang="en-GB" dirty="0"/>
          </a:p>
          <a:p>
            <a:r>
              <a:rPr lang="en-GB" dirty="0"/>
              <a:t>In this style, we push the assertions into ”fixture” layer but we </a:t>
            </a:r>
            <a:r>
              <a:rPr lang="en-GB" u="sng" dirty="0"/>
              <a:t>log</a:t>
            </a:r>
            <a:r>
              <a:rPr lang="en-GB" u="none" dirty="0"/>
              <a:t> or echo the real output to the screen for discussion with the customer</a:t>
            </a:r>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20</a:t>
            </a:fld>
            <a:endParaRPr lang="en-GB"/>
          </a:p>
        </p:txBody>
      </p:sp>
    </p:spTree>
    <p:extLst>
      <p:ext uri="{BB962C8B-B14F-4D97-AF65-F5344CB8AC3E}">
        <p14:creationId xmlns:p14="http://schemas.microsoft.com/office/powerpoint/2010/main" val="184108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Iteration 1</a:t>
            </a:r>
          </a:p>
        </p:txBody>
      </p:sp>
      <p:sp>
        <p:nvSpPr>
          <p:cNvPr id="4" name="Slide Number Placeholder 3"/>
          <p:cNvSpPr>
            <a:spLocks noGrp="1"/>
          </p:cNvSpPr>
          <p:nvPr>
            <p:ph type="sldNum" sz="quarter" idx="5"/>
          </p:nvPr>
        </p:nvSpPr>
        <p:spPr/>
        <p:txBody>
          <a:bodyPr/>
          <a:lstStyle/>
          <a:p>
            <a:fld id="{B9B1DB07-48CF-C14A-86FF-953644981FB0}" type="slidenum">
              <a:rPr lang="en-GB" smtClean="0"/>
              <a:t>22</a:t>
            </a:fld>
            <a:endParaRPr lang="en-GB"/>
          </a:p>
        </p:txBody>
      </p:sp>
    </p:spTree>
    <p:extLst>
      <p:ext uri="{BB962C8B-B14F-4D97-AF65-F5344CB8AC3E}">
        <p14:creationId xmlns:p14="http://schemas.microsoft.com/office/powerpoint/2010/main" val="169490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second iteration, we’ve added more data to a transaction line, but notice we haven’t changed the expectation.</a:t>
            </a:r>
          </a:p>
          <a:p>
            <a:endParaRPr lang="en-GB" dirty="0"/>
          </a:p>
          <a:p>
            <a:r>
              <a:rPr lang="en-GB" dirty="0"/>
              <a:t>We could have gone even further and included only CREDITs – the point is that we’re iterating here to refine our understanding of the problem. At each stage, we demo and agree with the customer.</a:t>
            </a:r>
          </a:p>
        </p:txBody>
      </p:sp>
      <p:sp>
        <p:nvSpPr>
          <p:cNvPr id="4" name="Slide Number Placeholder 3"/>
          <p:cNvSpPr>
            <a:spLocks noGrp="1"/>
          </p:cNvSpPr>
          <p:nvPr>
            <p:ph type="sldNum" sz="quarter" idx="5"/>
          </p:nvPr>
        </p:nvSpPr>
        <p:spPr/>
        <p:txBody>
          <a:bodyPr/>
          <a:lstStyle/>
          <a:p>
            <a:fld id="{B9B1DB07-48CF-C14A-86FF-953644981FB0}" type="slidenum">
              <a:rPr lang="en-GB" smtClean="0"/>
              <a:t>24</a:t>
            </a:fld>
            <a:endParaRPr lang="en-GB"/>
          </a:p>
        </p:txBody>
      </p:sp>
    </p:spTree>
    <p:extLst>
      <p:ext uri="{BB962C8B-B14F-4D97-AF65-F5344CB8AC3E}">
        <p14:creationId xmlns:p14="http://schemas.microsoft.com/office/powerpoint/2010/main" val="315321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Iteration 3: with a running balance</a:t>
            </a:r>
          </a:p>
        </p:txBody>
      </p:sp>
      <p:sp>
        <p:nvSpPr>
          <p:cNvPr id="4" name="Slide Number Placeholder 3"/>
          <p:cNvSpPr>
            <a:spLocks noGrp="1"/>
          </p:cNvSpPr>
          <p:nvPr>
            <p:ph type="sldNum" sz="quarter" idx="5"/>
          </p:nvPr>
        </p:nvSpPr>
        <p:spPr/>
        <p:txBody>
          <a:bodyPr/>
          <a:lstStyle/>
          <a:p>
            <a:fld id="{B9B1DB07-48CF-C14A-86FF-953644981FB0}" type="slidenum">
              <a:rPr lang="en-GB" smtClean="0"/>
              <a:t>25</a:t>
            </a:fld>
            <a:endParaRPr lang="en-GB"/>
          </a:p>
        </p:txBody>
      </p:sp>
    </p:spTree>
    <p:extLst>
      <p:ext uri="{BB962C8B-B14F-4D97-AF65-F5344CB8AC3E}">
        <p14:creationId xmlns:p14="http://schemas.microsoft.com/office/powerpoint/2010/main" val="1785066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Iteration 3: with a running balance</a:t>
            </a:r>
          </a:p>
        </p:txBody>
      </p:sp>
      <p:sp>
        <p:nvSpPr>
          <p:cNvPr id="4" name="Slide Number Placeholder 3"/>
          <p:cNvSpPr>
            <a:spLocks noGrp="1"/>
          </p:cNvSpPr>
          <p:nvPr>
            <p:ph type="sldNum" sz="quarter" idx="5"/>
          </p:nvPr>
        </p:nvSpPr>
        <p:spPr/>
        <p:txBody>
          <a:bodyPr/>
          <a:lstStyle/>
          <a:p>
            <a:fld id="{B9B1DB07-48CF-C14A-86FF-953644981FB0}" type="slidenum">
              <a:rPr lang="en-GB" smtClean="0"/>
              <a:t>26</a:t>
            </a:fld>
            <a:endParaRPr lang="en-GB"/>
          </a:p>
        </p:txBody>
      </p:sp>
    </p:spTree>
    <p:extLst>
      <p:ext uri="{BB962C8B-B14F-4D97-AF65-F5344CB8AC3E}">
        <p14:creationId xmlns:p14="http://schemas.microsoft.com/office/powerpoint/2010/main" val="2510403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more sophisticated example showing interest as well as a running balance. Note the description at the beginning.</a:t>
            </a:r>
          </a:p>
        </p:txBody>
      </p:sp>
      <p:sp>
        <p:nvSpPr>
          <p:cNvPr id="4" name="Slide Number Placeholder 3"/>
          <p:cNvSpPr>
            <a:spLocks noGrp="1"/>
          </p:cNvSpPr>
          <p:nvPr>
            <p:ph type="sldNum" sz="quarter" idx="5"/>
          </p:nvPr>
        </p:nvSpPr>
        <p:spPr/>
        <p:txBody>
          <a:bodyPr/>
          <a:lstStyle/>
          <a:p>
            <a:fld id="{B9B1DB07-48CF-C14A-86FF-953644981FB0}" type="slidenum">
              <a:rPr lang="en-GB" smtClean="0"/>
              <a:t>27</a:t>
            </a:fld>
            <a:endParaRPr lang="en-GB"/>
          </a:p>
        </p:txBody>
      </p:sp>
    </p:spTree>
    <p:extLst>
      <p:ext uri="{BB962C8B-B14F-4D97-AF65-F5344CB8AC3E}">
        <p14:creationId xmlns:p14="http://schemas.microsoft.com/office/powerpoint/2010/main" val="38797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Prompt: acknowledge Nat Pryce and GOOS</a:t>
            </a:r>
          </a:p>
        </p:txBody>
      </p:sp>
      <p:sp>
        <p:nvSpPr>
          <p:cNvPr id="4" name="Slide Number Placeholder 3"/>
          <p:cNvSpPr>
            <a:spLocks noGrp="1"/>
          </p:cNvSpPr>
          <p:nvPr>
            <p:ph type="sldNum" sz="quarter" idx="5"/>
          </p:nvPr>
        </p:nvSpPr>
        <p:spPr/>
        <p:txBody>
          <a:bodyPr/>
          <a:lstStyle/>
          <a:p>
            <a:fld id="{B9B1DB07-48CF-C14A-86FF-953644981FB0}" type="slidenum">
              <a:rPr lang="en-GB" smtClean="0"/>
              <a:t>3</a:t>
            </a:fld>
            <a:endParaRPr lang="en-GB"/>
          </a:p>
        </p:txBody>
      </p:sp>
    </p:spTree>
    <p:extLst>
      <p:ext uri="{BB962C8B-B14F-4D97-AF65-F5344CB8AC3E}">
        <p14:creationId xmlns:p14="http://schemas.microsoft.com/office/powerpoint/2010/main" val="2600553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28</a:t>
            </a:fld>
            <a:endParaRPr lang="en-GB"/>
          </a:p>
        </p:txBody>
      </p:sp>
    </p:spTree>
    <p:extLst>
      <p:ext uri="{BB962C8B-B14F-4D97-AF65-F5344CB8AC3E}">
        <p14:creationId xmlns:p14="http://schemas.microsoft.com/office/powerpoint/2010/main" val="251461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29</a:t>
            </a:fld>
            <a:endParaRPr lang="en-GB"/>
          </a:p>
        </p:txBody>
      </p:sp>
    </p:spTree>
    <p:extLst>
      <p:ext uri="{BB962C8B-B14F-4D97-AF65-F5344CB8AC3E}">
        <p14:creationId xmlns:p14="http://schemas.microsoft.com/office/powerpoint/2010/main" val="316775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30</a:t>
            </a:fld>
            <a:endParaRPr lang="en-GB"/>
          </a:p>
        </p:txBody>
      </p:sp>
    </p:spTree>
    <p:extLst>
      <p:ext uri="{BB962C8B-B14F-4D97-AF65-F5344CB8AC3E}">
        <p14:creationId xmlns:p14="http://schemas.microsoft.com/office/powerpoint/2010/main" val="830318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rgbClr val="6A737D"/>
                </a:solidFill>
                <a:latin typeface="+mn-lt"/>
                <a:ea typeface="+mn-ea"/>
                <a:cs typeface="+mn-cs"/>
              </a:rPr>
              <a:t>What do you think is meant by "test fixture"?</a:t>
            </a:r>
          </a:p>
          <a:p>
            <a:endParaRPr lang="en-GB" sz="1200" kern="1200" dirty="0">
              <a:solidFill>
                <a:srgbClr val="6A737D"/>
              </a:solidFill>
              <a:latin typeface="+mn-lt"/>
              <a:ea typeface="+mn-ea"/>
              <a:cs typeface="+mn-cs"/>
            </a:endParaRPr>
          </a:p>
          <a:p>
            <a:r>
              <a:rPr lang="en-GB" sz="1200" kern="1200" dirty="0">
                <a:solidFill>
                  <a:srgbClr val="6A737D"/>
                </a:solidFill>
                <a:latin typeface="+mn-lt"/>
                <a:ea typeface="+mn-ea"/>
                <a:cs typeface="+mn-cs"/>
              </a:rPr>
              <a:t>In science, a fixture is often physical apparatus used to support a test specimen during an experiment. The experiment or test is distinct from the apparatus that supports it. Unit testing frameworks often muddy this idea because they expect tests to include test support code (the fixture part) as well as the actual test scenarios (the experiment part).</a:t>
            </a:r>
            <a:endParaRPr lang="en-GB" sz="1200" b="0" i="0" kern="1200" dirty="0">
              <a:solidFill>
                <a:srgbClr val="6A737D"/>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31</a:t>
            </a:fld>
            <a:endParaRPr lang="en-GB"/>
          </a:p>
        </p:txBody>
      </p:sp>
    </p:spTree>
    <p:extLst>
      <p:ext uri="{BB962C8B-B14F-4D97-AF65-F5344CB8AC3E}">
        <p14:creationId xmlns:p14="http://schemas.microsoft.com/office/powerpoint/2010/main" val="30801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rgbClr val="6A737D"/>
                </a:solidFill>
                <a:latin typeface="+mn-lt"/>
                <a:ea typeface="+mn-ea"/>
                <a:cs typeface="+mn-cs"/>
              </a:rPr>
              <a:t>What do you think is meant by "test fixture"?</a:t>
            </a:r>
          </a:p>
          <a:p>
            <a:endParaRPr lang="en-GB" sz="1200" kern="1200" dirty="0">
              <a:solidFill>
                <a:srgbClr val="6A737D"/>
              </a:solidFill>
              <a:latin typeface="+mn-lt"/>
              <a:ea typeface="+mn-ea"/>
              <a:cs typeface="+mn-cs"/>
            </a:endParaRPr>
          </a:p>
          <a:p>
            <a:r>
              <a:rPr lang="en-GB" sz="1200" kern="1200" dirty="0">
                <a:solidFill>
                  <a:srgbClr val="6A737D"/>
                </a:solidFill>
                <a:latin typeface="+mn-lt"/>
                <a:ea typeface="+mn-ea"/>
                <a:cs typeface="+mn-cs"/>
              </a:rPr>
              <a:t>In science, a fixture is often physical apparatus used to support a test specimen during an experiment. The experiment or test is distinct from the apparatus that supports it. Unit testing frameworks often muddy this idea because they expect tests to include test support code (the fixture part) as well as the actual test scenarios (the experiment part).</a:t>
            </a:r>
            <a:endParaRPr lang="en-GB" sz="1200" b="0" i="0" kern="1200" dirty="0">
              <a:solidFill>
                <a:srgbClr val="6A737D"/>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32</a:t>
            </a:fld>
            <a:endParaRPr lang="en-GB"/>
          </a:p>
        </p:txBody>
      </p:sp>
    </p:spTree>
    <p:extLst>
      <p:ext uri="{BB962C8B-B14F-4D97-AF65-F5344CB8AC3E}">
        <p14:creationId xmlns:p14="http://schemas.microsoft.com/office/powerpoint/2010/main" val="95495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rgbClr val="6A737D"/>
                </a:solidFill>
                <a:latin typeface="+mn-lt"/>
                <a:ea typeface="+mn-ea"/>
                <a:cs typeface="+mn-cs"/>
              </a:rPr>
              <a:t>What do you think is meant by "test fixture"?</a:t>
            </a:r>
          </a:p>
          <a:p>
            <a:endParaRPr lang="en-GB" sz="1200" kern="1200" dirty="0">
              <a:solidFill>
                <a:srgbClr val="6A737D"/>
              </a:solidFill>
              <a:latin typeface="+mn-lt"/>
              <a:ea typeface="+mn-ea"/>
              <a:cs typeface="+mn-cs"/>
            </a:endParaRPr>
          </a:p>
          <a:p>
            <a:r>
              <a:rPr lang="en-GB" sz="1200" kern="1200" dirty="0">
                <a:solidFill>
                  <a:srgbClr val="6A737D"/>
                </a:solidFill>
                <a:latin typeface="+mn-lt"/>
                <a:ea typeface="+mn-ea"/>
                <a:cs typeface="+mn-cs"/>
              </a:rPr>
              <a:t>In science, a fixture is often physical apparatus used to support a test specimen during an experiment. The experiment or test is distinct from the apparatus that supports it. Unit testing frameworks often muddy this idea because they expect tests to include test support code (the fixture part) as well as the actual test scenarios (the experiment part).</a:t>
            </a:r>
            <a:endParaRPr lang="en-GB" sz="1200" b="0" i="0" kern="1200" dirty="0">
              <a:solidFill>
                <a:srgbClr val="6A737D"/>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33</a:t>
            </a:fld>
            <a:endParaRPr lang="en-GB"/>
          </a:p>
        </p:txBody>
      </p:sp>
    </p:spTree>
    <p:extLst>
      <p:ext uri="{BB962C8B-B14F-4D97-AF65-F5344CB8AC3E}">
        <p14:creationId xmlns:p14="http://schemas.microsoft.com/office/powerpoint/2010/main" val="3055231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rgbClr val="6A737D"/>
                </a:solidFill>
                <a:latin typeface="+mn-lt"/>
                <a:ea typeface="+mn-ea"/>
                <a:cs typeface="+mn-cs"/>
              </a:rPr>
              <a:t>What do you think is meant by "test fixture"?</a:t>
            </a:r>
          </a:p>
          <a:p>
            <a:endParaRPr lang="en-GB" sz="1200" kern="1200" dirty="0">
              <a:solidFill>
                <a:srgbClr val="6A737D"/>
              </a:solidFill>
              <a:latin typeface="+mn-lt"/>
              <a:ea typeface="+mn-ea"/>
              <a:cs typeface="+mn-cs"/>
            </a:endParaRPr>
          </a:p>
          <a:p>
            <a:r>
              <a:rPr lang="en-GB" sz="1200" kern="1200" dirty="0">
                <a:solidFill>
                  <a:srgbClr val="6A737D"/>
                </a:solidFill>
                <a:latin typeface="+mn-lt"/>
                <a:ea typeface="+mn-ea"/>
                <a:cs typeface="+mn-cs"/>
              </a:rPr>
              <a:t>In science, a fixture is often physical apparatus used to support a test specimen during an experiment. The experiment or test is distinct from the apparatus that supports it. Unit testing frameworks often muddy this idea because they expect tests to include test support code (the fixture part) as well as the actual test scenarios (the experiment part).</a:t>
            </a:r>
            <a:endParaRPr lang="en-GB" sz="1200" b="0" i="0" kern="1200" dirty="0">
              <a:solidFill>
                <a:srgbClr val="6A737D"/>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9B1DB07-48CF-C14A-86FF-953644981FB0}" type="slidenum">
              <a:rPr lang="en-GB" smtClean="0"/>
              <a:t>34</a:t>
            </a:fld>
            <a:endParaRPr lang="en-GB"/>
          </a:p>
        </p:txBody>
      </p:sp>
    </p:spTree>
    <p:extLst>
      <p:ext uri="{BB962C8B-B14F-4D97-AF65-F5344CB8AC3E}">
        <p14:creationId xmlns:p14="http://schemas.microsoft.com/office/powerpoint/2010/main" val="857146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Tools. </a:t>
            </a:r>
          </a:p>
          <a:p>
            <a:endParaRPr lang="en-GB" dirty="0"/>
          </a:p>
          <a:p>
            <a:r>
              <a:rPr lang="en-GB" dirty="0"/>
              <a:t>There are a bunch of tools that can support us in this endeavour</a:t>
            </a:r>
          </a:p>
        </p:txBody>
      </p:sp>
      <p:sp>
        <p:nvSpPr>
          <p:cNvPr id="4" name="Slide Number Placeholder 3"/>
          <p:cNvSpPr>
            <a:spLocks noGrp="1"/>
          </p:cNvSpPr>
          <p:nvPr>
            <p:ph type="sldNum" sz="quarter" idx="5"/>
          </p:nvPr>
        </p:nvSpPr>
        <p:spPr/>
        <p:txBody>
          <a:bodyPr/>
          <a:lstStyle/>
          <a:p>
            <a:fld id="{B9B1DB07-48CF-C14A-86FF-953644981FB0}" type="slidenum">
              <a:rPr lang="en-GB" smtClean="0"/>
              <a:t>5</a:t>
            </a:fld>
            <a:endParaRPr lang="en-GB"/>
          </a:p>
        </p:txBody>
      </p:sp>
    </p:spTree>
    <p:extLst>
      <p:ext uri="{BB962C8B-B14F-4D97-AF65-F5344CB8AC3E}">
        <p14:creationId xmlns:p14="http://schemas.microsoft.com/office/powerpoint/2010/main" val="1234092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a:t>
            </a:r>
          </a:p>
          <a:p>
            <a:endParaRPr lang="en-GB" dirty="0"/>
          </a:p>
          <a:p>
            <a:r>
              <a:rPr lang="en-GB" dirty="0"/>
              <a:t>Gherkin in the same sentence as Cucumber (the former is the natural language parser)</a:t>
            </a:r>
          </a:p>
          <a:p>
            <a:r>
              <a:rPr lang="en-GB" dirty="0"/>
              <a:t>Fit in the same sentence as </a:t>
            </a:r>
            <a:r>
              <a:rPr lang="en-GB" dirty="0" err="1"/>
              <a:t>FitNesse</a:t>
            </a:r>
            <a:r>
              <a:rPr lang="en-GB" dirty="0"/>
              <a:t> (the former is the predecessor and is in use by no sane person)</a:t>
            </a:r>
          </a:p>
          <a:p>
            <a:endParaRPr lang="en-GB" dirty="0"/>
          </a:p>
          <a:p>
            <a:r>
              <a:rPr lang="en-GB" dirty="0"/>
              <a:t>For the purpose of this session, we’ll be looking at </a:t>
            </a:r>
            <a:r>
              <a:rPr lang="en-GB" dirty="0" err="1"/>
              <a:t>Concordion</a:t>
            </a:r>
            <a:r>
              <a:rPr lang="en-GB" dirty="0"/>
              <a:t>.</a:t>
            </a:r>
          </a:p>
        </p:txBody>
      </p:sp>
      <p:sp>
        <p:nvSpPr>
          <p:cNvPr id="4" name="Slide Number Placeholder 3"/>
          <p:cNvSpPr>
            <a:spLocks noGrp="1"/>
          </p:cNvSpPr>
          <p:nvPr>
            <p:ph type="sldNum" sz="quarter" idx="5"/>
          </p:nvPr>
        </p:nvSpPr>
        <p:spPr/>
        <p:txBody>
          <a:bodyPr/>
          <a:lstStyle/>
          <a:p>
            <a:fld id="{B9B1DB07-48CF-C14A-86FF-953644981FB0}" type="slidenum">
              <a:rPr lang="en-GB" smtClean="0"/>
              <a:t>6</a:t>
            </a:fld>
            <a:endParaRPr lang="en-GB"/>
          </a:p>
        </p:txBody>
      </p:sp>
    </p:spTree>
    <p:extLst>
      <p:ext uri="{BB962C8B-B14F-4D97-AF65-F5344CB8AC3E}">
        <p14:creationId xmlns:p14="http://schemas.microsoft.com/office/powerpoint/2010/main" val="98233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David’s connection to BSkyB, Nat and Steve etc</a:t>
            </a:r>
          </a:p>
        </p:txBody>
      </p:sp>
      <p:sp>
        <p:nvSpPr>
          <p:cNvPr id="4" name="Slide Number Placeholder 3"/>
          <p:cNvSpPr>
            <a:spLocks noGrp="1"/>
          </p:cNvSpPr>
          <p:nvPr>
            <p:ph type="sldNum" sz="quarter" idx="5"/>
          </p:nvPr>
        </p:nvSpPr>
        <p:spPr/>
        <p:txBody>
          <a:bodyPr/>
          <a:lstStyle/>
          <a:p>
            <a:fld id="{B9B1DB07-48CF-C14A-86FF-953644981FB0}" type="slidenum">
              <a:rPr lang="en-GB" smtClean="0"/>
              <a:t>7</a:t>
            </a:fld>
            <a:endParaRPr lang="en-GB"/>
          </a:p>
        </p:txBody>
      </p:sp>
    </p:spTree>
    <p:extLst>
      <p:ext uri="{BB962C8B-B14F-4D97-AF65-F5344CB8AC3E}">
        <p14:creationId xmlns:p14="http://schemas.microsoft.com/office/powerpoint/2010/main" val="129808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doing?</a:t>
            </a:r>
          </a:p>
          <a:p>
            <a:endParaRPr lang="en-GB" dirty="0"/>
          </a:p>
          <a:p>
            <a:r>
              <a:rPr lang="en-GB" dirty="0"/>
              <a:t>We’re building on the bank account system your </a:t>
            </a:r>
            <a:r>
              <a:rPr lang="en-GB" dirty="0" err="1"/>
              <a:t>TDD’ed</a:t>
            </a:r>
            <a:r>
              <a:rPr lang="en-GB" dirty="0"/>
              <a:t> in the previous session and we’re going to ask you to implement additional features.</a:t>
            </a:r>
          </a:p>
          <a:p>
            <a:endParaRPr lang="en-GB" dirty="0"/>
          </a:p>
          <a:p>
            <a:r>
              <a:rPr lang="en-GB" dirty="0"/>
              <a:t>To help get you started, here’s an example</a:t>
            </a:r>
          </a:p>
        </p:txBody>
      </p:sp>
      <p:sp>
        <p:nvSpPr>
          <p:cNvPr id="4" name="Slide Number Placeholder 3"/>
          <p:cNvSpPr>
            <a:spLocks noGrp="1"/>
          </p:cNvSpPr>
          <p:nvPr>
            <p:ph type="sldNum" sz="quarter" idx="5"/>
          </p:nvPr>
        </p:nvSpPr>
        <p:spPr/>
        <p:txBody>
          <a:bodyPr/>
          <a:lstStyle/>
          <a:p>
            <a:fld id="{B9B1DB07-48CF-C14A-86FF-953644981FB0}" type="slidenum">
              <a:rPr lang="en-GB" smtClean="0"/>
              <a:t>11</a:t>
            </a:fld>
            <a:endParaRPr lang="en-GB"/>
          </a:p>
        </p:txBody>
      </p:sp>
    </p:spTree>
    <p:extLst>
      <p:ext uri="{BB962C8B-B14F-4D97-AF65-F5344CB8AC3E}">
        <p14:creationId xmlns:p14="http://schemas.microsoft.com/office/powerpoint/2010/main" val="2252691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“specification”</a:t>
            </a:r>
          </a:p>
        </p:txBody>
      </p:sp>
      <p:sp>
        <p:nvSpPr>
          <p:cNvPr id="4" name="Slide Number Placeholder 3"/>
          <p:cNvSpPr>
            <a:spLocks noGrp="1"/>
          </p:cNvSpPr>
          <p:nvPr>
            <p:ph type="sldNum" sz="quarter" idx="5"/>
          </p:nvPr>
        </p:nvSpPr>
        <p:spPr/>
        <p:txBody>
          <a:bodyPr/>
          <a:lstStyle/>
          <a:p>
            <a:fld id="{B9B1DB07-48CF-C14A-86FF-953644981FB0}" type="slidenum">
              <a:rPr lang="en-GB" smtClean="0"/>
              <a:t>12</a:t>
            </a:fld>
            <a:endParaRPr lang="en-GB"/>
          </a:p>
        </p:txBody>
      </p:sp>
    </p:spTree>
    <p:extLst>
      <p:ext uri="{BB962C8B-B14F-4D97-AF65-F5344CB8AC3E}">
        <p14:creationId xmlns:p14="http://schemas.microsoft.com/office/powerpoint/2010/main" val="967854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“fixture”</a:t>
            </a:r>
          </a:p>
        </p:txBody>
      </p:sp>
      <p:sp>
        <p:nvSpPr>
          <p:cNvPr id="4" name="Slide Number Placeholder 3"/>
          <p:cNvSpPr>
            <a:spLocks noGrp="1"/>
          </p:cNvSpPr>
          <p:nvPr>
            <p:ph type="sldNum" sz="quarter" idx="5"/>
          </p:nvPr>
        </p:nvSpPr>
        <p:spPr/>
        <p:txBody>
          <a:bodyPr/>
          <a:lstStyle/>
          <a:p>
            <a:fld id="{B9B1DB07-48CF-C14A-86FF-953644981FB0}" type="slidenum">
              <a:rPr lang="en-GB" smtClean="0"/>
              <a:t>13</a:t>
            </a:fld>
            <a:endParaRPr lang="en-GB"/>
          </a:p>
        </p:txBody>
      </p:sp>
    </p:spTree>
    <p:extLst>
      <p:ext uri="{BB962C8B-B14F-4D97-AF65-F5344CB8AC3E}">
        <p14:creationId xmlns:p14="http://schemas.microsoft.com/office/powerpoint/2010/main" val="254969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“system under test”</a:t>
            </a:r>
          </a:p>
        </p:txBody>
      </p:sp>
      <p:sp>
        <p:nvSpPr>
          <p:cNvPr id="4" name="Slide Number Placeholder 3"/>
          <p:cNvSpPr>
            <a:spLocks noGrp="1"/>
          </p:cNvSpPr>
          <p:nvPr>
            <p:ph type="sldNum" sz="quarter" idx="5"/>
          </p:nvPr>
        </p:nvSpPr>
        <p:spPr/>
        <p:txBody>
          <a:bodyPr/>
          <a:lstStyle/>
          <a:p>
            <a:fld id="{B9B1DB07-48CF-C14A-86FF-953644981FB0}" type="slidenum">
              <a:rPr lang="en-GB" smtClean="0"/>
              <a:t>14</a:t>
            </a:fld>
            <a:endParaRPr lang="en-GB"/>
          </a:p>
        </p:txBody>
      </p:sp>
    </p:spTree>
    <p:extLst>
      <p:ext uri="{BB962C8B-B14F-4D97-AF65-F5344CB8AC3E}">
        <p14:creationId xmlns:p14="http://schemas.microsoft.com/office/powerpoint/2010/main" val="254525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78C3-E84C-1347-8381-F82A19717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F28AA10-9B97-3549-948F-3A735C97C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AFF8FE-FE73-6B49-A21A-C6C5EF00F91A}"/>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5" name="Footer Placeholder 4">
            <a:extLst>
              <a:ext uri="{FF2B5EF4-FFF2-40B4-BE49-F238E27FC236}">
                <a16:creationId xmlns:a16="http://schemas.microsoft.com/office/drawing/2014/main" id="{D54AFED9-27B1-1840-8474-5F03EDE670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94DE86-382C-714E-8589-1C45E7FCB2ED}"/>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2318513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84A2-4675-7A4B-A706-D15E00208BD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5779D4-665C-814B-BDB6-ED2AB443D2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493B32-B5AF-444B-9C9C-48A3CC162D02}"/>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5" name="Footer Placeholder 4">
            <a:extLst>
              <a:ext uri="{FF2B5EF4-FFF2-40B4-BE49-F238E27FC236}">
                <a16:creationId xmlns:a16="http://schemas.microsoft.com/office/drawing/2014/main" id="{6E45E41F-B0D5-9F4E-841C-F662A2DE9D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BE8EDB-9452-C74D-AE51-05DC6E369367}"/>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307116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EAFEDE-92D8-B74E-A64C-6B445BF394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4B4EDB7-24B2-2C4D-95EF-5874B59C44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9732EA-EA13-E947-82D6-99965EC068AE}"/>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5" name="Footer Placeholder 4">
            <a:extLst>
              <a:ext uri="{FF2B5EF4-FFF2-40B4-BE49-F238E27FC236}">
                <a16:creationId xmlns:a16="http://schemas.microsoft.com/office/drawing/2014/main" id="{35A5D5CA-0688-D049-ABB7-D20E115ED1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649252-E9CE-C74C-B73E-B1272F1F5687}"/>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234820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39E3-F1C5-2445-BD10-01744EB6C8E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71567E-729A-CA41-B002-CB9F3D83FA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9CA19-C97F-1545-8A2C-02FAFA1C99F5}"/>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5" name="Footer Placeholder 4">
            <a:extLst>
              <a:ext uri="{FF2B5EF4-FFF2-40B4-BE49-F238E27FC236}">
                <a16:creationId xmlns:a16="http://schemas.microsoft.com/office/drawing/2014/main" id="{6689DB45-16CF-B641-AA1F-12E538785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127347-7F93-074B-B3B0-8979EFF4AB71}"/>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2093631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DFD2-962C-7646-9186-45C6E2F08D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4112FA5-D058-AC47-A5A3-DF81EFFF56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5761A5-1517-174A-920F-164F69F491B6}"/>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5" name="Footer Placeholder 4">
            <a:extLst>
              <a:ext uri="{FF2B5EF4-FFF2-40B4-BE49-F238E27FC236}">
                <a16:creationId xmlns:a16="http://schemas.microsoft.com/office/drawing/2014/main" id="{09A91AE9-D58A-7A4C-98D2-D6A94E9DAB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96C989-B377-C34B-B2F2-141C92BE234F}"/>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358411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03C7-DFA4-7D42-9FD4-19DA45B274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F68FEC-7E93-9844-9CCF-D901AB3F4D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AD998D-E22D-704B-A56B-1DD6F85849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834D7D5-C9C4-0349-AEB1-074E15CE5E8E}"/>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6" name="Footer Placeholder 5">
            <a:extLst>
              <a:ext uri="{FF2B5EF4-FFF2-40B4-BE49-F238E27FC236}">
                <a16:creationId xmlns:a16="http://schemas.microsoft.com/office/drawing/2014/main" id="{0206C95C-DE7B-E545-876D-157527462B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566C75-CAB9-604C-87C7-F635CC397849}"/>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159890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8EF57-35E3-AA43-BFD7-71BB83C16E6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E2B397-AEF8-674F-8C33-847A44038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BD3740-94C7-8448-89FD-5F253D6B01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25642D-5CC9-F24F-80AC-FB673DDFEC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9D6517-BD8B-B944-98A0-B776E77235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46235AE-3918-4B45-8801-B6B018615D46}"/>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8" name="Footer Placeholder 7">
            <a:extLst>
              <a:ext uri="{FF2B5EF4-FFF2-40B4-BE49-F238E27FC236}">
                <a16:creationId xmlns:a16="http://schemas.microsoft.com/office/drawing/2014/main" id="{E1E7E9BD-41ED-414A-B0DA-B8DAE99D3B5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A88EEE-6526-FB45-A699-47F2A58E2B89}"/>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2801895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D31B-0013-CA4A-8B3B-438D453B98F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3C8AC6B-6195-934E-A34A-87586F686535}"/>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4" name="Footer Placeholder 3">
            <a:extLst>
              <a:ext uri="{FF2B5EF4-FFF2-40B4-BE49-F238E27FC236}">
                <a16:creationId xmlns:a16="http://schemas.microsoft.com/office/drawing/2014/main" id="{0026BA60-BA5E-5A4F-BBE1-272AE5931CA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F2E59D-30FA-4E4E-A753-51F5B69C58EE}"/>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253105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A23A54-E1F6-E848-86ED-0D1D441C207E}"/>
              </a:ext>
            </a:extLst>
          </p:cNvPr>
          <p:cNvPicPr>
            <a:picLocks noChangeAspect="1"/>
          </p:cNvPicPr>
          <p:nvPr userDrawn="1"/>
        </p:nvPicPr>
        <p:blipFill>
          <a:blip r:embed="rId2"/>
          <a:stretch>
            <a:fillRect/>
          </a:stretch>
        </p:blipFill>
        <p:spPr>
          <a:xfrm>
            <a:off x="11054860" y="5912009"/>
            <a:ext cx="889336" cy="869426"/>
          </a:xfrm>
          <a:prstGeom prst="rect">
            <a:avLst/>
          </a:prstGeom>
        </p:spPr>
      </p:pic>
      <p:sp>
        <p:nvSpPr>
          <p:cNvPr id="2" name="Date Placeholder 1">
            <a:extLst>
              <a:ext uri="{FF2B5EF4-FFF2-40B4-BE49-F238E27FC236}">
                <a16:creationId xmlns:a16="http://schemas.microsoft.com/office/drawing/2014/main" id="{D4A0197E-A3B1-B446-83F5-18201651F2B9}"/>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3" name="Footer Placeholder 2">
            <a:extLst>
              <a:ext uri="{FF2B5EF4-FFF2-40B4-BE49-F238E27FC236}">
                <a16:creationId xmlns:a16="http://schemas.microsoft.com/office/drawing/2014/main" id="{5CEA638D-BFA5-294E-8E31-A07D199DF8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2094463-8C98-5A40-A892-FE32DCD2922F}"/>
              </a:ext>
            </a:extLst>
          </p:cNvPr>
          <p:cNvSpPr>
            <a:spLocks noGrp="1"/>
          </p:cNvSpPr>
          <p:nvPr>
            <p:ph type="sldNum" sz="quarter" idx="12"/>
          </p:nvPr>
        </p:nvSpPr>
        <p:spPr>
          <a:xfrm>
            <a:off x="8610600" y="6356350"/>
            <a:ext cx="2209800" cy="365125"/>
          </a:xfrm>
        </p:spPr>
        <p:txBody>
          <a:bodyPr/>
          <a:lstStyle/>
          <a:p>
            <a:fld id="{2F4F3496-3A56-5C41-B3C0-1AC3DE016DFD}" type="slidenum">
              <a:rPr lang="en-GB" smtClean="0"/>
              <a:t>‹#›</a:t>
            </a:fld>
            <a:endParaRPr lang="en-GB"/>
          </a:p>
        </p:txBody>
      </p:sp>
      <p:sp>
        <p:nvSpPr>
          <p:cNvPr id="10" name="Rectangle 9">
            <a:extLst>
              <a:ext uri="{FF2B5EF4-FFF2-40B4-BE49-F238E27FC236}">
                <a16:creationId xmlns:a16="http://schemas.microsoft.com/office/drawing/2014/main" id="{6C7D0D8F-5EC7-9643-AB32-F9A96705243F}"/>
              </a:ext>
            </a:extLst>
          </p:cNvPr>
          <p:cNvSpPr/>
          <p:nvPr userDrawn="1"/>
        </p:nvSpPr>
        <p:spPr>
          <a:xfrm>
            <a:off x="10949459" y="5586413"/>
            <a:ext cx="1100137" cy="1271587"/>
          </a:xfrm>
          <a:prstGeom prst="rect">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931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CFD5-77C6-3C41-8C73-E11CEC600F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338C296-9F02-5242-A3C1-2D035928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59DC09-B623-6A41-9FF8-55357102F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C5CBD7-6F0B-364C-851A-D42F70B73141}"/>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6" name="Footer Placeholder 5">
            <a:extLst>
              <a:ext uri="{FF2B5EF4-FFF2-40B4-BE49-F238E27FC236}">
                <a16:creationId xmlns:a16="http://schemas.microsoft.com/office/drawing/2014/main" id="{F957CC2C-DED7-F946-BF9C-B8C7BF28FB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7B6EE0-CEB7-9C4B-8F0D-70BE623368BF}"/>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275616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C496-D97C-9349-A06B-1451AA2828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005DD42-997B-E445-BB0E-C11C39D98C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D89ACA7-E2A2-D34D-8E23-5F36C9042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D2808B-4FEC-094F-8510-B2817F0E5FE5}"/>
              </a:ext>
            </a:extLst>
          </p:cNvPr>
          <p:cNvSpPr>
            <a:spLocks noGrp="1"/>
          </p:cNvSpPr>
          <p:nvPr>
            <p:ph type="dt" sz="half" idx="10"/>
          </p:nvPr>
        </p:nvSpPr>
        <p:spPr/>
        <p:txBody>
          <a:bodyPr/>
          <a:lstStyle/>
          <a:p>
            <a:fld id="{410E4BF1-5A1D-CC4A-92B5-635B62E278AD}" type="datetimeFigureOut">
              <a:rPr lang="en-GB" smtClean="0"/>
              <a:t>18/09/2019</a:t>
            </a:fld>
            <a:endParaRPr lang="en-GB"/>
          </a:p>
        </p:txBody>
      </p:sp>
      <p:sp>
        <p:nvSpPr>
          <p:cNvPr id="6" name="Footer Placeholder 5">
            <a:extLst>
              <a:ext uri="{FF2B5EF4-FFF2-40B4-BE49-F238E27FC236}">
                <a16:creationId xmlns:a16="http://schemas.microsoft.com/office/drawing/2014/main" id="{F0CF9EA9-D58D-BA42-B96A-9C0F3C7921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065BAB-0CCE-9D40-8D52-CA0DAB216888}"/>
              </a:ext>
            </a:extLst>
          </p:cNvPr>
          <p:cNvSpPr>
            <a:spLocks noGrp="1"/>
          </p:cNvSpPr>
          <p:nvPr>
            <p:ph type="sldNum" sz="quarter" idx="12"/>
          </p:nvPr>
        </p:nvSpPr>
        <p:spPr/>
        <p:txBody>
          <a:bodyPr/>
          <a:lstStyle/>
          <a:p>
            <a:fld id="{2F4F3496-3A56-5C41-B3C0-1AC3DE016DFD}" type="slidenum">
              <a:rPr lang="en-GB" smtClean="0"/>
              <a:t>‹#›</a:t>
            </a:fld>
            <a:endParaRPr lang="en-GB"/>
          </a:p>
        </p:txBody>
      </p:sp>
    </p:spTree>
    <p:extLst>
      <p:ext uri="{BB962C8B-B14F-4D97-AF65-F5344CB8AC3E}">
        <p14:creationId xmlns:p14="http://schemas.microsoft.com/office/powerpoint/2010/main" val="98048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DA1A3E-9CB5-934B-88C2-AB5D33906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3DBB2-47E7-4741-944F-125EDFAFE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99C40E-3367-0D43-B4F0-5D333D54D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E4BF1-5A1D-CC4A-92B5-635B62E278AD}" type="datetimeFigureOut">
              <a:rPr lang="en-GB" smtClean="0"/>
              <a:t>18/09/2019</a:t>
            </a:fld>
            <a:endParaRPr lang="en-GB"/>
          </a:p>
        </p:txBody>
      </p:sp>
      <p:sp>
        <p:nvSpPr>
          <p:cNvPr id="5" name="Footer Placeholder 4">
            <a:extLst>
              <a:ext uri="{FF2B5EF4-FFF2-40B4-BE49-F238E27FC236}">
                <a16:creationId xmlns:a16="http://schemas.microsoft.com/office/drawing/2014/main" id="{C2DB909C-1A34-CD48-A097-93DBD8887A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6252D07-3C6F-B04F-8D58-942FA5FC84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F3496-3A56-5C41-B3C0-1AC3DE016DFD}" type="slidenum">
              <a:rPr lang="en-GB" smtClean="0"/>
              <a:t>‹#›</a:t>
            </a:fld>
            <a:endParaRPr lang="en-GB"/>
          </a:p>
        </p:txBody>
      </p:sp>
    </p:spTree>
    <p:extLst>
      <p:ext uri="{BB962C8B-B14F-4D97-AF65-F5344CB8AC3E}">
        <p14:creationId xmlns:p14="http://schemas.microsoft.com/office/powerpoint/2010/main" val="3544413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C88C9C-B723-434D-A17D-05FAFD33CEC2}"/>
              </a:ext>
            </a:extLst>
          </p:cNvPr>
          <p:cNvSpPr/>
          <p:nvPr/>
        </p:nvSpPr>
        <p:spPr>
          <a:xfrm flipH="1" flipV="1">
            <a:off x="0" y="-1"/>
            <a:ext cx="12192000" cy="4183693"/>
          </a:xfrm>
          <a:prstGeom prst="rect">
            <a:avLst/>
          </a:prstGeom>
          <a:solidFill>
            <a:srgbClr val="354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48DC6AB7-A6BF-4C47-8325-97EC4D5ADA52}"/>
              </a:ext>
            </a:extLst>
          </p:cNvPr>
          <p:cNvSpPr txBox="1"/>
          <p:nvPr/>
        </p:nvSpPr>
        <p:spPr>
          <a:xfrm>
            <a:off x="0" y="892582"/>
            <a:ext cx="12191999" cy="2123658"/>
          </a:xfrm>
          <a:prstGeom prst="rect">
            <a:avLst/>
          </a:prstGeom>
          <a:noFill/>
        </p:spPr>
        <p:txBody>
          <a:bodyPr wrap="square" rtlCol="0">
            <a:spAutoFit/>
          </a:bodyPr>
          <a:lstStyle/>
          <a:p>
            <a:pPr algn="ctr"/>
            <a:r>
              <a:rPr lang="en-GB" sz="7200" b="1" dirty="0">
                <a:solidFill>
                  <a:schemeClr val="bg1"/>
                </a:solidFill>
                <a:effectLst>
                  <a:outerShdw blurRad="50800" dist="38100" dir="2700000" algn="tl" rotWithShape="0">
                    <a:prstClr val="black">
                      <a:alpha val="40000"/>
                    </a:prstClr>
                  </a:outerShdw>
                </a:effectLst>
              </a:rPr>
              <a:t>Acceptance Test </a:t>
            </a:r>
          </a:p>
          <a:p>
            <a:pPr algn="ctr"/>
            <a:r>
              <a:rPr lang="en-GB" sz="6000" dirty="0">
                <a:solidFill>
                  <a:schemeClr val="bg1"/>
                </a:solidFill>
                <a:effectLst>
                  <a:outerShdw blurRad="50800" dist="38100" dir="2700000" algn="tl" rotWithShape="0">
                    <a:prstClr val="black">
                      <a:alpha val="40000"/>
                    </a:prstClr>
                  </a:outerShdw>
                </a:effectLst>
              </a:rPr>
              <a:t>Driven Development</a:t>
            </a:r>
          </a:p>
        </p:txBody>
      </p:sp>
      <p:sp>
        <p:nvSpPr>
          <p:cNvPr id="4" name="TextBox 3">
            <a:extLst>
              <a:ext uri="{FF2B5EF4-FFF2-40B4-BE49-F238E27FC236}">
                <a16:creationId xmlns:a16="http://schemas.microsoft.com/office/drawing/2014/main" id="{91D3E0AC-806F-FB49-B71D-487C4005FA17}"/>
              </a:ext>
            </a:extLst>
          </p:cNvPr>
          <p:cNvSpPr txBox="1"/>
          <p:nvPr/>
        </p:nvSpPr>
        <p:spPr>
          <a:xfrm>
            <a:off x="237995" y="5787025"/>
            <a:ext cx="1950214" cy="923330"/>
          </a:xfrm>
          <a:prstGeom prst="rect">
            <a:avLst/>
          </a:prstGeom>
          <a:noFill/>
        </p:spPr>
        <p:txBody>
          <a:bodyPr wrap="none" rtlCol="0">
            <a:spAutoFit/>
          </a:bodyPr>
          <a:lstStyle/>
          <a:p>
            <a:r>
              <a:rPr lang="en-GB" dirty="0">
                <a:solidFill>
                  <a:srgbClr val="354151"/>
                </a:solidFill>
              </a:rPr>
              <a:t>Toby Weston </a:t>
            </a:r>
          </a:p>
          <a:p>
            <a:r>
              <a:rPr lang="en-GB" dirty="0">
                <a:solidFill>
                  <a:srgbClr val="354151"/>
                </a:solidFill>
              </a:rPr>
              <a:t>Ben Lithgow-Smith</a:t>
            </a:r>
          </a:p>
          <a:p>
            <a:r>
              <a:rPr lang="en-GB" dirty="0">
                <a:solidFill>
                  <a:srgbClr val="354151"/>
                </a:solidFill>
              </a:rPr>
              <a:t>James </a:t>
            </a:r>
            <a:r>
              <a:rPr lang="en-GB" dirty="0" err="1">
                <a:solidFill>
                  <a:srgbClr val="354151"/>
                </a:solidFill>
              </a:rPr>
              <a:t>Mullineux</a:t>
            </a:r>
            <a:r>
              <a:rPr lang="en-GB" dirty="0">
                <a:solidFill>
                  <a:srgbClr val="354151"/>
                </a:solidFill>
              </a:rPr>
              <a:t> </a:t>
            </a:r>
          </a:p>
        </p:txBody>
      </p:sp>
      <p:pic>
        <p:nvPicPr>
          <p:cNvPr id="6" name="Picture 5">
            <a:extLst>
              <a:ext uri="{FF2B5EF4-FFF2-40B4-BE49-F238E27FC236}">
                <a16:creationId xmlns:a16="http://schemas.microsoft.com/office/drawing/2014/main" id="{C9376B45-EB46-714D-AB3B-F0794066D27A}"/>
              </a:ext>
            </a:extLst>
          </p:cNvPr>
          <p:cNvPicPr>
            <a:picLocks noChangeAspect="1"/>
          </p:cNvPicPr>
          <p:nvPr/>
        </p:nvPicPr>
        <p:blipFill>
          <a:blip r:embed="rId2"/>
          <a:stretch>
            <a:fillRect/>
          </a:stretch>
        </p:blipFill>
        <p:spPr>
          <a:xfrm>
            <a:off x="11054860" y="5912009"/>
            <a:ext cx="889336" cy="869426"/>
          </a:xfrm>
          <a:prstGeom prst="rect">
            <a:avLst/>
          </a:prstGeom>
        </p:spPr>
      </p:pic>
    </p:spTree>
    <p:extLst>
      <p:ext uri="{BB962C8B-B14F-4D97-AF65-F5344CB8AC3E}">
        <p14:creationId xmlns:p14="http://schemas.microsoft.com/office/powerpoint/2010/main" val="1062741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0FDA5-CCC7-B94F-92A0-66D661DDA4DA}"/>
              </a:ext>
            </a:extLst>
          </p:cNvPr>
          <p:cNvPicPr>
            <a:picLocks noChangeAspect="1"/>
          </p:cNvPicPr>
          <p:nvPr/>
        </p:nvPicPr>
        <p:blipFill>
          <a:blip r:embed="rId2"/>
          <a:stretch>
            <a:fillRect/>
          </a:stretch>
        </p:blipFill>
        <p:spPr>
          <a:xfrm>
            <a:off x="2603499" y="1136305"/>
            <a:ext cx="7612063" cy="4572346"/>
          </a:xfrm>
          <a:prstGeom prst="rect">
            <a:avLst/>
          </a:prstGeom>
        </p:spPr>
      </p:pic>
      <p:sp>
        <p:nvSpPr>
          <p:cNvPr id="3" name="Rectangle 2">
            <a:extLst>
              <a:ext uri="{FF2B5EF4-FFF2-40B4-BE49-F238E27FC236}">
                <a16:creationId xmlns:a16="http://schemas.microsoft.com/office/drawing/2014/main" id="{A128B2E8-2105-E647-9CC5-90C4F5BB1FA8}"/>
              </a:ext>
            </a:extLst>
          </p:cNvPr>
          <p:cNvSpPr/>
          <p:nvPr/>
        </p:nvSpPr>
        <p:spPr>
          <a:xfrm>
            <a:off x="4722829" y="2611225"/>
            <a:ext cx="1819373" cy="26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420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F77AC5E-2CBE-0B42-BCE7-D9B6CBB908DF}"/>
              </a:ext>
            </a:extLst>
          </p:cNvPr>
          <p:cNvGrpSpPr/>
          <p:nvPr/>
        </p:nvGrpSpPr>
        <p:grpSpPr>
          <a:xfrm>
            <a:off x="6524591" y="1824936"/>
            <a:ext cx="4297380" cy="3533952"/>
            <a:chOff x="6524591" y="1824936"/>
            <a:chExt cx="4297380" cy="3533952"/>
          </a:xfrm>
        </p:grpSpPr>
        <p:pic>
          <p:nvPicPr>
            <p:cNvPr id="6" name="Picture 5">
              <a:extLst>
                <a:ext uri="{FF2B5EF4-FFF2-40B4-BE49-F238E27FC236}">
                  <a16:creationId xmlns:a16="http://schemas.microsoft.com/office/drawing/2014/main" id="{D6526ED8-F8B0-2D49-8629-7D49723F18FA}"/>
                </a:ext>
              </a:extLst>
            </p:cNvPr>
            <p:cNvPicPr>
              <a:picLocks noChangeAspect="1"/>
            </p:cNvPicPr>
            <p:nvPr/>
          </p:nvPicPr>
          <p:blipFill>
            <a:blip r:embed="rId3"/>
            <a:stretch>
              <a:fillRect/>
            </a:stretch>
          </p:blipFill>
          <p:spPr>
            <a:xfrm>
              <a:off x="6524591" y="1824936"/>
              <a:ext cx="4297380" cy="3226424"/>
            </a:xfrm>
            <a:prstGeom prst="rect">
              <a:avLst/>
            </a:prstGeom>
          </p:spPr>
        </p:pic>
        <p:sp>
          <p:nvSpPr>
            <p:cNvPr id="3" name="TextBox 2">
              <a:extLst>
                <a:ext uri="{FF2B5EF4-FFF2-40B4-BE49-F238E27FC236}">
                  <a16:creationId xmlns:a16="http://schemas.microsoft.com/office/drawing/2014/main" id="{5000B601-E353-F84A-9EFA-811AAAC62B69}"/>
                </a:ext>
              </a:extLst>
            </p:cNvPr>
            <p:cNvSpPr txBox="1"/>
            <p:nvPr/>
          </p:nvSpPr>
          <p:spPr>
            <a:xfrm>
              <a:off x="7451847" y="4589447"/>
              <a:ext cx="2710248" cy="769441"/>
            </a:xfrm>
            <a:prstGeom prst="rect">
              <a:avLst/>
            </a:prstGeom>
            <a:noFill/>
          </p:spPr>
          <p:txBody>
            <a:bodyPr wrap="square" rtlCol="0">
              <a:spAutoFit/>
            </a:bodyPr>
            <a:lstStyle/>
            <a:p>
              <a:r>
                <a:rPr lang="en-GB" sz="4400" b="1" dirty="0">
                  <a:ln>
                    <a:solidFill>
                      <a:schemeClr val="tx1">
                        <a:alpha val="31000"/>
                      </a:schemeClr>
                    </a:solidFill>
                  </a:ln>
                  <a:gradFill flip="none" rotWithShape="1">
                    <a:gsLst>
                      <a:gs pos="0">
                        <a:schemeClr val="accent4">
                          <a:lumMod val="0"/>
                          <a:lumOff val="100000"/>
                        </a:schemeClr>
                      </a:gs>
                      <a:gs pos="24000">
                        <a:schemeClr val="accent4">
                          <a:lumMod val="20000"/>
                          <a:lumOff val="80000"/>
                        </a:schemeClr>
                      </a:gs>
                      <a:gs pos="100000">
                        <a:schemeClr val="accent4">
                          <a:lumMod val="100000"/>
                        </a:schemeClr>
                      </a:gs>
                    </a:gsLst>
                    <a:path path="circle">
                      <a:fillToRect l="50000" t="50000" r="50000" b="50000"/>
                    </a:path>
                    <a:tileRect/>
                  </a:gradFill>
                  <a:effectLst>
                    <a:outerShdw blurRad="381000" dist="38100" dir="2700000" algn="tl" rotWithShape="0">
                      <a:prstClr val="black">
                        <a:alpha val="55000"/>
                      </a:prstClr>
                    </a:outerShdw>
                  </a:effectLst>
                  <a:latin typeface="Franklin Gothic Medium" panose="020B0603020102020204" pitchFamily="34" charset="0"/>
                </a:rPr>
                <a:t>ACCOUNT</a:t>
              </a:r>
            </a:p>
          </p:txBody>
        </p:sp>
      </p:grpSp>
      <p:grpSp>
        <p:nvGrpSpPr>
          <p:cNvPr id="8" name="Group 7">
            <a:extLst>
              <a:ext uri="{FF2B5EF4-FFF2-40B4-BE49-F238E27FC236}">
                <a16:creationId xmlns:a16="http://schemas.microsoft.com/office/drawing/2014/main" id="{6937A164-3C59-2D42-A45D-FB31359C1C37}"/>
              </a:ext>
            </a:extLst>
          </p:cNvPr>
          <p:cNvGrpSpPr/>
          <p:nvPr/>
        </p:nvGrpSpPr>
        <p:grpSpPr>
          <a:xfrm>
            <a:off x="904974" y="2309568"/>
            <a:ext cx="4609707" cy="2741792"/>
            <a:chOff x="697584" y="2309567"/>
            <a:chExt cx="4609707" cy="2741792"/>
          </a:xfrm>
        </p:grpSpPr>
        <p:pic>
          <p:nvPicPr>
            <p:cNvPr id="5" name="Picture 4">
              <a:extLst>
                <a:ext uri="{FF2B5EF4-FFF2-40B4-BE49-F238E27FC236}">
                  <a16:creationId xmlns:a16="http://schemas.microsoft.com/office/drawing/2014/main" id="{CE797D22-B1BF-8944-AD90-87DD73E8D888}"/>
                </a:ext>
              </a:extLst>
            </p:cNvPr>
            <p:cNvPicPr>
              <a:picLocks noChangeAspect="1"/>
            </p:cNvPicPr>
            <p:nvPr/>
          </p:nvPicPr>
          <p:blipFill>
            <a:blip r:embed="rId4"/>
            <a:stretch>
              <a:fillRect/>
            </a:stretch>
          </p:blipFill>
          <p:spPr>
            <a:xfrm>
              <a:off x="697584" y="2309567"/>
              <a:ext cx="4609707" cy="2592960"/>
            </a:xfrm>
            <a:prstGeom prst="rect">
              <a:avLst/>
            </a:prstGeom>
          </p:spPr>
        </p:pic>
        <p:sp>
          <p:nvSpPr>
            <p:cNvPr id="7" name="Rectangle 6">
              <a:extLst>
                <a:ext uri="{FF2B5EF4-FFF2-40B4-BE49-F238E27FC236}">
                  <a16:creationId xmlns:a16="http://schemas.microsoft.com/office/drawing/2014/main" id="{87385ACA-65D1-2C44-A845-699CFC062E71}"/>
                </a:ext>
              </a:extLst>
            </p:cNvPr>
            <p:cNvSpPr/>
            <p:nvPr/>
          </p:nvSpPr>
          <p:spPr>
            <a:xfrm>
              <a:off x="4892511" y="4817096"/>
              <a:ext cx="414780" cy="23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ight Arrow 9">
            <a:extLst>
              <a:ext uri="{FF2B5EF4-FFF2-40B4-BE49-F238E27FC236}">
                <a16:creationId xmlns:a16="http://schemas.microsoft.com/office/drawing/2014/main" id="{130337F2-BD71-5841-B999-A41BBC1802D2}"/>
              </a:ext>
            </a:extLst>
          </p:cNvPr>
          <p:cNvSpPr/>
          <p:nvPr/>
        </p:nvSpPr>
        <p:spPr>
          <a:xfrm>
            <a:off x="5382705" y="3110845"/>
            <a:ext cx="1141886" cy="838986"/>
          </a:xfrm>
          <a:prstGeom prst="rightArrow">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790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693C7D-FC75-E040-9D86-8774247AD489}"/>
              </a:ext>
            </a:extLst>
          </p:cNvPr>
          <p:cNvPicPr>
            <a:picLocks noChangeAspect="1"/>
          </p:cNvPicPr>
          <p:nvPr/>
        </p:nvPicPr>
        <p:blipFill>
          <a:blip r:embed="rId3"/>
          <a:stretch>
            <a:fillRect/>
          </a:stretch>
        </p:blipFill>
        <p:spPr>
          <a:xfrm>
            <a:off x="633126" y="0"/>
            <a:ext cx="10868311" cy="7100507"/>
          </a:xfrm>
          <a:prstGeom prst="rect">
            <a:avLst/>
          </a:prstGeom>
        </p:spPr>
      </p:pic>
      <p:grpSp>
        <p:nvGrpSpPr>
          <p:cNvPr id="9" name="Group 8">
            <a:extLst>
              <a:ext uri="{FF2B5EF4-FFF2-40B4-BE49-F238E27FC236}">
                <a16:creationId xmlns:a16="http://schemas.microsoft.com/office/drawing/2014/main" id="{199C394B-9DE1-A849-9E7F-DA48428A793B}"/>
              </a:ext>
            </a:extLst>
          </p:cNvPr>
          <p:cNvGrpSpPr/>
          <p:nvPr/>
        </p:nvGrpSpPr>
        <p:grpSpPr>
          <a:xfrm>
            <a:off x="0" y="2846893"/>
            <a:ext cx="12192000" cy="1271590"/>
            <a:chOff x="0" y="2846893"/>
            <a:chExt cx="12192000" cy="1271590"/>
          </a:xfrm>
        </p:grpSpPr>
        <p:sp>
          <p:nvSpPr>
            <p:cNvPr id="7" name="Rectangle 6">
              <a:extLst>
                <a:ext uri="{FF2B5EF4-FFF2-40B4-BE49-F238E27FC236}">
                  <a16:creationId xmlns:a16="http://schemas.microsoft.com/office/drawing/2014/main" id="{C09AC170-811E-E449-81D2-69DE51ACDC51}"/>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A13176FE-7632-B34A-B728-9507149F73FF}"/>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The Specification</a:t>
              </a:r>
            </a:p>
          </p:txBody>
        </p:sp>
      </p:grpSp>
    </p:spTree>
    <p:extLst>
      <p:ext uri="{BB962C8B-B14F-4D97-AF65-F5344CB8AC3E}">
        <p14:creationId xmlns:p14="http://schemas.microsoft.com/office/powerpoint/2010/main" val="32514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E45C98-471F-E945-93CE-E654092D2BCE}"/>
              </a:ext>
            </a:extLst>
          </p:cNvPr>
          <p:cNvSpPr/>
          <p:nvPr/>
        </p:nvSpPr>
        <p:spPr>
          <a:xfrm>
            <a:off x="10929938" y="5586413"/>
            <a:ext cx="1100137" cy="127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CC6433F-AEB4-024C-B39E-518FB32CD7EA}"/>
              </a:ext>
            </a:extLst>
          </p:cNvPr>
          <p:cNvPicPr>
            <a:picLocks noChangeAspect="1"/>
          </p:cNvPicPr>
          <p:nvPr/>
        </p:nvPicPr>
        <p:blipFill>
          <a:blip r:embed="rId3"/>
          <a:stretch>
            <a:fillRect/>
          </a:stretch>
        </p:blipFill>
        <p:spPr>
          <a:xfrm>
            <a:off x="383958" y="-249779"/>
            <a:ext cx="11643934" cy="7436392"/>
          </a:xfrm>
          <a:prstGeom prst="rect">
            <a:avLst/>
          </a:prstGeom>
        </p:spPr>
      </p:pic>
      <p:grpSp>
        <p:nvGrpSpPr>
          <p:cNvPr id="7" name="Group 6">
            <a:extLst>
              <a:ext uri="{FF2B5EF4-FFF2-40B4-BE49-F238E27FC236}">
                <a16:creationId xmlns:a16="http://schemas.microsoft.com/office/drawing/2014/main" id="{5306EE46-1D48-8141-8FDE-61A53B5CFDE5}"/>
              </a:ext>
            </a:extLst>
          </p:cNvPr>
          <p:cNvGrpSpPr/>
          <p:nvPr/>
        </p:nvGrpSpPr>
        <p:grpSpPr>
          <a:xfrm>
            <a:off x="0" y="2846893"/>
            <a:ext cx="12192000" cy="1271590"/>
            <a:chOff x="0" y="2846893"/>
            <a:chExt cx="12192000" cy="1271590"/>
          </a:xfrm>
        </p:grpSpPr>
        <p:sp>
          <p:nvSpPr>
            <p:cNvPr id="8" name="Rectangle 7">
              <a:extLst>
                <a:ext uri="{FF2B5EF4-FFF2-40B4-BE49-F238E27FC236}">
                  <a16:creationId xmlns:a16="http://schemas.microsoft.com/office/drawing/2014/main" id="{4B83DD3B-5956-3D43-A6D0-DD93C2D7DA7E}"/>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F9E81F4A-F96B-3040-ADA3-40807F715187}"/>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The Fixture</a:t>
              </a:r>
            </a:p>
          </p:txBody>
        </p:sp>
      </p:grpSp>
    </p:spTree>
    <p:extLst>
      <p:ext uri="{BB962C8B-B14F-4D97-AF65-F5344CB8AC3E}">
        <p14:creationId xmlns:p14="http://schemas.microsoft.com/office/powerpoint/2010/main" val="42415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5B5E4-0F13-2A44-B464-2CC85212F8A3}"/>
              </a:ext>
            </a:extLst>
          </p:cNvPr>
          <p:cNvPicPr>
            <a:picLocks noChangeAspect="1"/>
          </p:cNvPicPr>
          <p:nvPr/>
        </p:nvPicPr>
        <p:blipFill>
          <a:blip r:embed="rId3"/>
          <a:stretch>
            <a:fillRect/>
          </a:stretch>
        </p:blipFill>
        <p:spPr>
          <a:xfrm>
            <a:off x="4110037" y="1638300"/>
            <a:ext cx="3971925" cy="3971925"/>
          </a:xfrm>
          <a:prstGeom prst="rect">
            <a:avLst/>
          </a:prstGeom>
        </p:spPr>
      </p:pic>
      <p:grpSp>
        <p:nvGrpSpPr>
          <p:cNvPr id="6" name="Group 5">
            <a:extLst>
              <a:ext uri="{FF2B5EF4-FFF2-40B4-BE49-F238E27FC236}">
                <a16:creationId xmlns:a16="http://schemas.microsoft.com/office/drawing/2014/main" id="{4E518873-E83D-DA43-B6BA-6CE45FD3A97A}"/>
              </a:ext>
            </a:extLst>
          </p:cNvPr>
          <p:cNvGrpSpPr/>
          <p:nvPr/>
        </p:nvGrpSpPr>
        <p:grpSpPr>
          <a:xfrm>
            <a:off x="0" y="2846893"/>
            <a:ext cx="12192000" cy="1271590"/>
            <a:chOff x="0" y="2846893"/>
            <a:chExt cx="12192000" cy="1271590"/>
          </a:xfrm>
        </p:grpSpPr>
        <p:sp>
          <p:nvSpPr>
            <p:cNvPr id="7" name="Rectangle 6">
              <a:extLst>
                <a:ext uri="{FF2B5EF4-FFF2-40B4-BE49-F238E27FC236}">
                  <a16:creationId xmlns:a16="http://schemas.microsoft.com/office/drawing/2014/main" id="{F2E43CF8-5E0D-1A40-B5C6-89401D6E80FA}"/>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DD2AAD8-FC55-8D4B-963B-81B47F2EACAB}"/>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The System Under Test</a:t>
              </a:r>
            </a:p>
          </p:txBody>
        </p:sp>
      </p:grpSp>
    </p:spTree>
    <p:extLst>
      <p:ext uri="{BB962C8B-B14F-4D97-AF65-F5344CB8AC3E}">
        <p14:creationId xmlns:p14="http://schemas.microsoft.com/office/powerpoint/2010/main" val="1618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ppt_w"/>
                                          </p:val>
                                        </p:tav>
                                        <p:tav tm="100000">
                                          <p:val>
                                            <p:strVal val="#ppt_w"/>
                                          </p:val>
                                        </p:tav>
                                      </p:tavLst>
                                    </p:anim>
                                    <p:anim calcmode="lin" valueType="num">
                                      <p:cBhvr>
                                        <p:cTn id="8" dur="500" fill="hold"/>
                                        <p:tgtEl>
                                          <p:spTgt spid="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03975D-3B26-2B4D-8914-FDF31931F991}"/>
              </a:ext>
            </a:extLst>
          </p:cNvPr>
          <p:cNvSpPr/>
          <p:nvPr/>
        </p:nvSpPr>
        <p:spPr>
          <a:xfrm>
            <a:off x="10929938" y="5586413"/>
            <a:ext cx="1100137" cy="127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799896-87DA-8D43-95E8-51574EA19CEA}"/>
              </a:ext>
            </a:extLst>
          </p:cNvPr>
          <p:cNvPicPr>
            <a:picLocks noChangeAspect="1"/>
          </p:cNvPicPr>
          <p:nvPr/>
        </p:nvPicPr>
        <p:blipFill>
          <a:blip r:embed="rId3"/>
          <a:stretch>
            <a:fillRect/>
          </a:stretch>
        </p:blipFill>
        <p:spPr>
          <a:xfrm>
            <a:off x="269656" y="-142875"/>
            <a:ext cx="11610773" cy="7415213"/>
          </a:xfrm>
          <a:prstGeom prst="rect">
            <a:avLst/>
          </a:prstGeom>
        </p:spPr>
      </p:pic>
      <p:grpSp>
        <p:nvGrpSpPr>
          <p:cNvPr id="5" name="Group 4">
            <a:extLst>
              <a:ext uri="{FF2B5EF4-FFF2-40B4-BE49-F238E27FC236}">
                <a16:creationId xmlns:a16="http://schemas.microsoft.com/office/drawing/2014/main" id="{DD5E8345-A00F-7544-99C0-54A313ADA9F6}"/>
              </a:ext>
            </a:extLst>
          </p:cNvPr>
          <p:cNvGrpSpPr/>
          <p:nvPr/>
        </p:nvGrpSpPr>
        <p:grpSpPr>
          <a:xfrm>
            <a:off x="0" y="2846893"/>
            <a:ext cx="12192000" cy="1271590"/>
            <a:chOff x="0" y="2846893"/>
            <a:chExt cx="12192000" cy="1271590"/>
          </a:xfrm>
        </p:grpSpPr>
        <p:sp>
          <p:nvSpPr>
            <p:cNvPr id="6" name="Rectangle 5">
              <a:extLst>
                <a:ext uri="{FF2B5EF4-FFF2-40B4-BE49-F238E27FC236}">
                  <a16:creationId xmlns:a16="http://schemas.microsoft.com/office/drawing/2014/main" id="{FB83D500-FF66-684F-903D-BA1145D885ED}"/>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E5488402-CD4B-1641-B2BC-7868CA090E71}"/>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Instrumentation</a:t>
              </a:r>
            </a:p>
          </p:txBody>
        </p:sp>
      </p:grpSp>
    </p:spTree>
    <p:extLst>
      <p:ext uri="{BB962C8B-B14F-4D97-AF65-F5344CB8AC3E}">
        <p14:creationId xmlns:p14="http://schemas.microsoft.com/office/powerpoint/2010/main" val="37253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171511-2150-E342-A713-C4AF8B262FA1}"/>
              </a:ext>
            </a:extLst>
          </p:cNvPr>
          <p:cNvPicPr>
            <a:picLocks noChangeAspect="1"/>
          </p:cNvPicPr>
          <p:nvPr/>
        </p:nvPicPr>
        <p:blipFill>
          <a:blip r:embed="rId3"/>
          <a:stretch>
            <a:fillRect/>
          </a:stretch>
        </p:blipFill>
        <p:spPr>
          <a:xfrm>
            <a:off x="233077" y="-130557"/>
            <a:ext cx="11239786" cy="7343199"/>
          </a:xfrm>
          <a:prstGeom prst="rect">
            <a:avLst/>
          </a:prstGeom>
        </p:spPr>
      </p:pic>
      <p:grpSp>
        <p:nvGrpSpPr>
          <p:cNvPr id="5" name="Group 4">
            <a:extLst>
              <a:ext uri="{FF2B5EF4-FFF2-40B4-BE49-F238E27FC236}">
                <a16:creationId xmlns:a16="http://schemas.microsoft.com/office/drawing/2014/main" id="{EC4B7DF7-4BE7-F141-9749-3F195250B7CC}"/>
              </a:ext>
            </a:extLst>
          </p:cNvPr>
          <p:cNvGrpSpPr/>
          <p:nvPr/>
        </p:nvGrpSpPr>
        <p:grpSpPr>
          <a:xfrm>
            <a:off x="0" y="2846893"/>
            <a:ext cx="12192000" cy="1271590"/>
            <a:chOff x="0" y="2846893"/>
            <a:chExt cx="12192000" cy="1271590"/>
          </a:xfrm>
        </p:grpSpPr>
        <p:sp>
          <p:nvSpPr>
            <p:cNvPr id="6" name="Rectangle 5">
              <a:extLst>
                <a:ext uri="{FF2B5EF4-FFF2-40B4-BE49-F238E27FC236}">
                  <a16:creationId xmlns:a16="http://schemas.microsoft.com/office/drawing/2014/main" id="{4F9A4295-3311-1840-BFB7-DB577019B58E}"/>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3BFE9B47-9E4F-8643-AF20-7F16E6B5F9C7}"/>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The Result</a:t>
              </a:r>
            </a:p>
          </p:txBody>
        </p:sp>
      </p:grpSp>
    </p:spTree>
    <p:extLst>
      <p:ext uri="{BB962C8B-B14F-4D97-AF65-F5344CB8AC3E}">
        <p14:creationId xmlns:p14="http://schemas.microsoft.com/office/powerpoint/2010/main" val="267302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F78357-0997-CA47-9F3A-6B21F8457409}"/>
              </a:ext>
            </a:extLst>
          </p:cNvPr>
          <p:cNvSpPr/>
          <p:nvPr/>
        </p:nvSpPr>
        <p:spPr>
          <a:xfrm>
            <a:off x="10388338" y="4713402"/>
            <a:ext cx="1734532" cy="2144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EAF4EE17-4C75-804E-84C9-75609D233DA2}"/>
              </a:ext>
            </a:extLst>
          </p:cNvPr>
          <p:cNvGrpSpPr/>
          <p:nvPr/>
        </p:nvGrpSpPr>
        <p:grpSpPr>
          <a:xfrm>
            <a:off x="0" y="887278"/>
            <a:ext cx="12192000" cy="1271590"/>
            <a:chOff x="0" y="2846893"/>
            <a:chExt cx="12192000" cy="1271590"/>
          </a:xfrm>
        </p:grpSpPr>
        <p:sp>
          <p:nvSpPr>
            <p:cNvPr id="6" name="Rectangle 5">
              <a:extLst>
                <a:ext uri="{FF2B5EF4-FFF2-40B4-BE49-F238E27FC236}">
                  <a16:creationId xmlns:a16="http://schemas.microsoft.com/office/drawing/2014/main" id="{8F1811C2-6B3C-CD47-959D-42C554FA31F8}"/>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5B9A566-772A-5D4F-91FE-AF203115B363}"/>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https://</a:t>
              </a:r>
              <a:r>
                <a:rPr lang="en-GB" sz="4400" dirty="0" err="1">
                  <a:solidFill>
                    <a:schemeClr val="bg1"/>
                  </a:solidFill>
                  <a:effectLst>
                    <a:outerShdw blurRad="50800" dist="38100" dir="2700000" algn="tl" rotWithShape="0">
                      <a:prstClr val="black">
                        <a:alpha val="40000"/>
                      </a:prstClr>
                    </a:outerShdw>
                  </a:effectLst>
                </a:rPr>
                <a:t>github.com</a:t>
              </a:r>
              <a:r>
                <a:rPr lang="en-GB" sz="4400" dirty="0">
                  <a:solidFill>
                    <a:schemeClr val="bg1"/>
                  </a:solidFill>
                  <a:effectLst>
                    <a:outerShdw blurRad="50800" dist="38100" dir="2700000" algn="tl" rotWithShape="0">
                      <a:prstClr val="black">
                        <a:alpha val="40000"/>
                      </a:prstClr>
                    </a:outerShdw>
                  </a:effectLst>
                </a:rPr>
                <a:t>/</a:t>
              </a:r>
              <a:r>
                <a:rPr lang="en-GB" sz="4400" dirty="0" err="1">
                  <a:solidFill>
                    <a:schemeClr val="bg1"/>
                  </a:solidFill>
                  <a:effectLst>
                    <a:outerShdw blurRad="50800" dist="38100" dir="2700000" algn="tl" rotWithShape="0">
                      <a:prstClr val="black">
                        <a:alpha val="40000"/>
                      </a:prstClr>
                    </a:outerShdw>
                  </a:effectLst>
                </a:rPr>
                <a:t>xp</a:t>
              </a:r>
              <a:r>
                <a:rPr lang="en-GB" sz="4400" dirty="0">
                  <a:solidFill>
                    <a:schemeClr val="bg1"/>
                  </a:solidFill>
                  <a:effectLst>
                    <a:outerShdw blurRad="50800" dist="38100" dir="2700000" algn="tl" rotWithShape="0">
                      <a:prstClr val="black">
                        <a:alpha val="40000"/>
                      </a:prstClr>
                    </a:outerShdw>
                  </a:effectLst>
                </a:rPr>
                <a:t>-dojo/</a:t>
              </a:r>
              <a:r>
                <a:rPr lang="en-GB" sz="4400" dirty="0" err="1">
                  <a:solidFill>
                    <a:schemeClr val="bg1"/>
                  </a:solidFill>
                  <a:effectLst>
                    <a:outerShdw blurRad="50800" dist="38100" dir="2700000" algn="tl" rotWithShape="0">
                      <a:prstClr val="black">
                        <a:alpha val="40000"/>
                      </a:prstClr>
                    </a:outerShdw>
                  </a:effectLst>
                </a:rPr>
                <a:t>atdd</a:t>
              </a:r>
              <a:r>
                <a:rPr lang="en-GB" sz="4400" dirty="0">
                  <a:solidFill>
                    <a:schemeClr val="bg1"/>
                  </a:solidFill>
                  <a:effectLst>
                    <a:outerShdw blurRad="50800" dist="38100" dir="2700000" algn="tl" rotWithShape="0">
                      <a:prstClr val="black">
                        <a:alpha val="40000"/>
                      </a:prstClr>
                    </a:outerShdw>
                  </a:effectLst>
                </a:rPr>
                <a:t>-bank-account</a:t>
              </a:r>
            </a:p>
          </p:txBody>
        </p:sp>
      </p:grpSp>
      <p:pic>
        <p:nvPicPr>
          <p:cNvPr id="8" name="Picture 7">
            <a:extLst>
              <a:ext uri="{FF2B5EF4-FFF2-40B4-BE49-F238E27FC236}">
                <a16:creationId xmlns:a16="http://schemas.microsoft.com/office/drawing/2014/main" id="{89E9C2B0-F06A-F84F-8FAE-5C8881B5C5FD}"/>
              </a:ext>
            </a:extLst>
          </p:cNvPr>
          <p:cNvPicPr>
            <a:picLocks noChangeAspect="1"/>
          </p:cNvPicPr>
          <p:nvPr/>
        </p:nvPicPr>
        <p:blipFill>
          <a:blip r:embed="rId3"/>
          <a:stretch>
            <a:fillRect/>
          </a:stretch>
        </p:blipFill>
        <p:spPr>
          <a:xfrm>
            <a:off x="130629" y="2527786"/>
            <a:ext cx="12192000" cy="3847621"/>
          </a:xfrm>
          <a:prstGeom prst="rect">
            <a:avLst/>
          </a:prstGeom>
        </p:spPr>
      </p:pic>
    </p:spTree>
    <p:extLst>
      <p:ext uri="{BB962C8B-B14F-4D97-AF65-F5344CB8AC3E}">
        <p14:creationId xmlns:p14="http://schemas.microsoft.com/office/powerpoint/2010/main" val="191223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747536-DF41-9546-9B6B-6FF6A9E2ECD2}"/>
              </a:ext>
            </a:extLst>
          </p:cNvPr>
          <p:cNvSpPr/>
          <p:nvPr/>
        </p:nvSpPr>
        <p:spPr>
          <a:xfrm flipH="1" flipV="1">
            <a:off x="0" y="-2"/>
            <a:ext cx="12192000" cy="1271590"/>
          </a:xfrm>
          <a:prstGeom prst="rect">
            <a:avLst/>
          </a:prstGeom>
          <a:solidFill>
            <a:srgbClr val="354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48DC6AB7-A6BF-4C47-8325-97EC4D5ADA52}"/>
              </a:ext>
            </a:extLst>
          </p:cNvPr>
          <p:cNvSpPr txBox="1"/>
          <p:nvPr/>
        </p:nvSpPr>
        <p:spPr>
          <a:xfrm>
            <a:off x="328613" y="240342"/>
            <a:ext cx="11863386" cy="769441"/>
          </a:xfrm>
          <a:prstGeom prst="rect">
            <a:avLst/>
          </a:prstGeom>
          <a:noFill/>
        </p:spPr>
        <p:txBody>
          <a:bodyPr wrap="square" rtlCol="0">
            <a:spAutoFit/>
          </a:bodyPr>
          <a:lstStyle/>
          <a:p>
            <a:r>
              <a:rPr lang="en-GB" sz="4400" dirty="0">
                <a:solidFill>
                  <a:schemeClr val="bg1"/>
                </a:solidFill>
                <a:effectLst>
                  <a:outerShdw blurRad="50800" dist="38100" dir="2700000" algn="tl" rotWithShape="0">
                    <a:prstClr val="black">
                      <a:alpha val="40000"/>
                    </a:prstClr>
                  </a:outerShdw>
                </a:effectLst>
              </a:rPr>
              <a:t>Wrap-up</a:t>
            </a:r>
          </a:p>
        </p:txBody>
      </p:sp>
      <p:sp>
        <p:nvSpPr>
          <p:cNvPr id="5" name="TextBox 4">
            <a:extLst>
              <a:ext uri="{FF2B5EF4-FFF2-40B4-BE49-F238E27FC236}">
                <a16:creationId xmlns:a16="http://schemas.microsoft.com/office/drawing/2014/main" id="{56178253-D005-4242-9DDF-2243019E05A9}"/>
              </a:ext>
            </a:extLst>
          </p:cNvPr>
          <p:cNvSpPr txBox="1"/>
          <p:nvPr/>
        </p:nvSpPr>
        <p:spPr>
          <a:xfrm>
            <a:off x="328612" y="1614486"/>
            <a:ext cx="11630025" cy="46788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3200" dirty="0">
                <a:latin typeface="+mj-lt"/>
              </a:rPr>
              <a:t>Understanding the basics of acceptance testing</a:t>
            </a:r>
          </a:p>
          <a:p>
            <a:pPr marL="285750" indent="-285750">
              <a:lnSpc>
                <a:spcPct val="150000"/>
              </a:lnSpc>
              <a:buFont typeface="Arial" panose="020B0604020202020204" pitchFamily="34" charset="0"/>
              <a:buChar char="•"/>
            </a:pPr>
            <a:r>
              <a:rPr lang="en-GB" sz="3200" dirty="0">
                <a:latin typeface="+mj-lt"/>
              </a:rPr>
              <a:t>Understanding how we agree acceptance criteria</a:t>
            </a:r>
          </a:p>
          <a:p>
            <a:pPr marL="285750" indent="-285750">
              <a:lnSpc>
                <a:spcPct val="150000"/>
              </a:lnSpc>
              <a:spcAft>
                <a:spcPts val="600"/>
              </a:spcAft>
              <a:buFont typeface="Arial" panose="020B0604020202020204" pitchFamily="34" charset="0"/>
              <a:buChar char="•"/>
            </a:pPr>
            <a:r>
              <a:rPr lang="en-GB" sz="3200" dirty="0">
                <a:latin typeface="+mj-lt"/>
              </a:rPr>
              <a:t>Understand how to breakdown requirements</a:t>
            </a:r>
          </a:p>
          <a:p>
            <a:pPr marL="285750" indent="-285750">
              <a:lnSpc>
                <a:spcPct val="150000"/>
              </a:lnSpc>
              <a:spcAft>
                <a:spcPts val="600"/>
              </a:spcAft>
              <a:buFont typeface="Arial" panose="020B0604020202020204" pitchFamily="34" charset="0"/>
              <a:buChar char="•"/>
            </a:pPr>
            <a:r>
              <a:rPr lang="en-GB" sz="3200" dirty="0">
                <a:latin typeface="+mj-lt"/>
              </a:rPr>
              <a:t>Understand the importance of iterating on understanding</a:t>
            </a:r>
          </a:p>
          <a:p>
            <a:pPr marL="285750" indent="-285750">
              <a:lnSpc>
                <a:spcPct val="150000"/>
              </a:lnSpc>
              <a:spcAft>
                <a:spcPts val="600"/>
              </a:spcAft>
              <a:buFont typeface="Arial" panose="020B0604020202020204" pitchFamily="34" charset="0"/>
              <a:buChar char="•"/>
            </a:pPr>
            <a:r>
              <a:rPr lang="en-GB" sz="3200" dirty="0">
                <a:latin typeface="+mj-lt"/>
              </a:rPr>
              <a:t>Understand the correct application of abstraction in ATDD</a:t>
            </a:r>
          </a:p>
          <a:p>
            <a:pPr marL="285750" indent="-285750">
              <a:lnSpc>
                <a:spcPct val="150000"/>
              </a:lnSpc>
              <a:spcAft>
                <a:spcPts val="600"/>
              </a:spcAft>
              <a:buFont typeface="Arial" panose="020B0604020202020204" pitchFamily="34" charset="0"/>
              <a:buChar char="•"/>
            </a:pPr>
            <a:r>
              <a:rPr lang="en-GB" sz="3200" dirty="0">
                <a:latin typeface="+mj-lt"/>
              </a:rPr>
              <a:t>Some pitfalls</a:t>
            </a:r>
          </a:p>
        </p:txBody>
      </p:sp>
    </p:spTree>
    <p:extLst>
      <p:ext uri="{BB962C8B-B14F-4D97-AF65-F5344CB8AC3E}">
        <p14:creationId xmlns:p14="http://schemas.microsoft.com/office/powerpoint/2010/main" val="71497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24EA2F-D3D3-EA42-A255-C3EEC81E2898}"/>
              </a:ext>
            </a:extLst>
          </p:cNvPr>
          <p:cNvSpPr/>
          <p:nvPr/>
        </p:nvSpPr>
        <p:spPr>
          <a:xfrm>
            <a:off x="2975210" y="2139562"/>
            <a:ext cx="5553122"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example</a:t>
            </a: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 solutions</a:t>
            </a:r>
          </a:p>
        </p:txBody>
      </p:sp>
      <p:sp>
        <p:nvSpPr>
          <p:cNvPr id="4" name="Rectangle 3">
            <a:extLst>
              <a:ext uri="{FF2B5EF4-FFF2-40B4-BE49-F238E27FC236}">
                <a16:creationId xmlns:a16="http://schemas.microsoft.com/office/drawing/2014/main" id="{79E7C714-0750-FA4C-B523-51CF8BDAB517}"/>
              </a:ext>
            </a:extLst>
          </p:cNvPr>
          <p:cNvSpPr/>
          <p:nvPr/>
        </p:nvSpPr>
        <p:spPr>
          <a:xfrm flipH="1" flipV="1">
            <a:off x="0" y="-2"/>
            <a:ext cx="12192000" cy="1271590"/>
          </a:xfrm>
          <a:prstGeom prst="rect">
            <a:avLst/>
          </a:prstGeom>
          <a:solidFill>
            <a:srgbClr val="354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E79B40C-FED9-424F-A521-6C5C53B4C2FC}"/>
              </a:ext>
            </a:extLst>
          </p:cNvPr>
          <p:cNvSpPr txBox="1"/>
          <p:nvPr/>
        </p:nvSpPr>
        <p:spPr>
          <a:xfrm>
            <a:off x="328613" y="240342"/>
            <a:ext cx="11863386" cy="769441"/>
          </a:xfrm>
          <a:prstGeom prst="rect">
            <a:avLst/>
          </a:prstGeom>
          <a:noFill/>
        </p:spPr>
        <p:txBody>
          <a:bodyPr wrap="square" rtlCol="0">
            <a:spAutoFit/>
          </a:bodyPr>
          <a:lstStyle/>
          <a:p>
            <a:r>
              <a:rPr lang="en-GB" sz="4400" dirty="0">
                <a:solidFill>
                  <a:schemeClr val="bg1"/>
                </a:solidFill>
                <a:effectLst>
                  <a:outerShdw blurRad="50800" dist="38100" dir="2700000" algn="tl" rotWithShape="0">
                    <a:prstClr val="black">
                      <a:alpha val="40000"/>
                    </a:prstClr>
                  </a:outerShdw>
                </a:effectLst>
              </a:rPr>
              <a:t>Wrap-up</a:t>
            </a:r>
          </a:p>
        </p:txBody>
      </p:sp>
      <p:pic>
        <p:nvPicPr>
          <p:cNvPr id="6" name="Picture 5">
            <a:extLst>
              <a:ext uri="{FF2B5EF4-FFF2-40B4-BE49-F238E27FC236}">
                <a16:creationId xmlns:a16="http://schemas.microsoft.com/office/drawing/2014/main" id="{09472DEA-A0DE-4A42-A60D-53A37C4A4158}"/>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4380848" y="3087164"/>
            <a:ext cx="2741847" cy="3809339"/>
          </a:xfrm>
          <a:prstGeom prst="rect">
            <a:avLst/>
          </a:prstGeom>
        </p:spPr>
      </p:pic>
    </p:spTree>
    <p:extLst>
      <p:ext uri="{BB962C8B-B14F-4D97-AF65-F5344CB8AC3E}">
        <p14:creationId xmlns:p14="http://schemas.microsoft.com/office/powerpoint/2010/main" val="3205786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747536-DF41-9546-9B6B-6FF6A9E2ECD2}"/>
              </a:ext>
            </a:extLst>
          </p:cNvPr>
          <p:cNvSpPr/>
          <p:nvPr/>
        </p:nvSpPr>
        <p:spPr>
          <a:xfrm flipH="1" flipV="1">
            <a:off x="0" y="-2"/>
            <a:ext cx="12192000" cy="1271590"/>
          </a:xfrm>
          <a:prstGeom prst="rect">
            <a:avLst/>
          </a:prstGeom>
          <a:solidFill>
            <a:srgbClr val="354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48DC6AB7-A6BF-4C47-8325-97EC4D5ADA52}"/>
              </a:ext>
            </a:extLst>
          </p:cNvPr>
          <p:cNvSpPr txBox="1"/>
          <p:nvPr/>
        </p:nvSpPr>
        <p:spPr>
          <a:xfrm>
            <a:off x="328613" y="240342"/>
            <a:ext cx="11863386" cy="769441"/>
          </a:xfrm>
          <a:prstGeom prst="rect">
            <a:avLst/>
          </a:prstGeom>
          <a:noFill/>
        </p:spPr>
        <p:txBody>
          <a:bodyPr wrap="square" rtlCol="0">
            <a:spAutoFit/>
          </a:bodyPr>
          <a:lstStyle/>
          <a:p>
            <a:r>
              <a:rPr lang="en-GB" sz="4400" dirty="0">
                <a:solidFill>
                  <a:schemeClr val="bg1"/>
                </a:solidFill>
                <a:effectLst>
                  <a:outerShdw blurRad="50800" dist="38100" dir="2700000" algn="tl" rotWithShape="0">
                    <a:prstClr val="black">
                      <a:alpha val="40000"/>
                    </a:prstClr>
                  </a:outerShdw>
                </a:effectLst>
              </a:rPr>
              <a:t>Learning Objectives</a:t>
            </a:r>
          </a:p>
        </p:txBody>
      </p:sp>
      <p:sp>
        <p:nvSpPr>
          <p:cNvPr id="5" name="TextBox 4">
            <a:extLst>
              <a:ext uri="{FF2B5EF4-FFF2-40B4-BE49-F238E27FC236}">
                <a16:creationId xmlns:a16="http://schemas.microsoft.com/office/drawing/2014/main" id="{56178253-D005-4242-9DDF-2243019E05A9}"/>
              </a:ext>
            </a:extLst>
          </p:cNvPr>
          <p:cNvSpPr txBox="1"/>
          <p:nvPr/>
        </p:nvSpPr>
        <p:spPr>
          <a:xfrm>
            <a:off x="328612" y="1614486"/>
            <a:ext cx="11630025" cy="46788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3200" dirty="0">
                <a:latin typeface="+mj-lt"/>
              </a:rPr>
              <a:t>Understanding the basics of acceptance testing</a:t>
            </a:r>
          </a:p>
          <a:p>
            <a:pPr marL="285750" indent="-285750">
              <a:lnSpc>
                <a:spcPct val="150000"/>
              </a:lnSpc>
              <a:buFont typeface="Arial" panose="020B0604020202020204" pitchFamily="34" charset="0"/>
              <a:buChar char="•"/>
            </a:pPr>
            <a:r>
              <a:rPr lang="en-GB" sz="3200" dirty="0">
                <a:latin typeface="+mj-lt"/>
              </a:rPr>
              <a:t>Understanding how we agree acceptance criteria</a:t>
            </a:r>
          </a:p>
          <a:p>
            <a:pPr marL="285750" indent="-285750">
              <a:lnSpc>
                <a:spcPct val="150000"/>
              </a:lnSpc>
              <a:spcAft>
                <a:spcPts val="600"/>
              </a:spcAft>
              <a:buFont typeface="Arial" panose="020B0604020202020204" pitchFamily="34" charset="0"/>
              <a:buChar char="•"/>
            </a:pPr>
            <a:r>
              <a:rPr lang="en-GB" sz="3200" dirty="0">
                <a:latin typeface="+mj-lt"/>
              </a:rPr>
              <a:t>Understand how to breakdown requirements</a:t>
            </a:r>
          </a:p>
          <a:p>
            <a:pPr marL="285750" indent="-285750">
              <a:lnSpc>
                <a:spcPct val="150000"/>
              </a:lnSpc>
              <a:spcAft>
                <a:spcPts val="600"/>
              </a:spcAft>
              <a:buFont typeface="Arial" panose="020B0604020202020204" pitchFamily="34" charset="0"/>
              <a:buChar char="•"/>
            </a:pPr>
            <a:r>
              <a:rPr lang="en-GB" sz="3200" dirty="0">
                <a:latin typeface="+mj-lt"/>
              </a:rPr>
              <a:t>Understand the importance of iterating on understanding</a:t>
            </a:r>
          </a:p>
          <a:p>
            <a:pPr marL="285750" indent="-285750">
              <a:lnSpc>
                <a:spcPct val="150000"/>
              </a:lnSpc>
              <a:spcAft>
                <a:spcPts val="600"/>
              </a:spcAft>
              <a:buFont typeface="Arial" panose="020B0604020202020204" pitchFamily="34" charset="0"/>
              <a:buChar char="•"/>
            </a:pPr>
            <a:r>
              <a:rPr lang="en-GB" sz="3200" dirty="0">
                <a:latin typeface="+mj-lt"/>
              </a:rPr>
              <a:t>Understand the correct application of abstraction in ATDD</a:t>
            </a:r>
          </a:p>
          <a:p>
            <a:pPr marL="285750" indent="-285750">
              <a:lnSpc>
                <a:spcPct val="150000"/>
              </a:lnSpc>
              <a:spcAft>
                <a:spcPts val="600"/>
              </a:spcAft>
              <a:buFont typeface="Arial" panose="020B0604020202020204" pitchFamily="34" charset="0"/>
              <a:buChar char="•"/>
            </a:pPr>
            <a:r>
              <a:rPr lang="en-GB" sz="3200" dirty="0">
                <a:latin typeface="+mj-lt"/>
              </a:rPr>
              <a:t>Some pitfalls</a:t>
            </a:r>
          </a:p>
        </p:txBody>
      </p:sp>
    </p:spTree>
    <p:extLst>
      <p:ext uri="{BB962C8B-B14F-4D97-AF65-F5344CB8AC3E}">
        <p14:creationId xmlns:p14="http://schemas.microsoft.com/office/powerpoint/2010/main" val="91893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2FEEA-FC77-B941-A526-9A809B4AC16C}"/>
              </a:ext>
            </a:extLst>
          </p:cNvPr>
          <p:cNvPicPr>
            <a:picLocks noChangeAspect="1"/>
          </p:cNvPicPr>
          <p:nvPr/>
        </p:nvPicPr>
        <p:blipFill>
          <a:blip r:embed="rId3"/>
          <a:stretch>
            <a:fillRect/>
          </a:stretch>
        </p:blipFill>
        <p:spPr>
          <a:xfrm>
            <a:off x="735673" y="0"/>
            <a:ext cx="10720654" cy="6858000"/>
          </a:xfrm>
          <a:prstGeom prst="rect">
            <a:avLst/>
          </a:prstGeom>
        </p:spPr>
      </p:pic>
      <p:sp>
        <p:nvSpPr>
          <p:cNvPr id="4" name="Right Arrow 3">
            <a:extLst>
              <a:ext uri="{FF2B5EF4-FFF2-40B4-BE49-F238E27FC236}">
                <a16:creationId xmlns:a16="http://schemas.microsoft.com/office/drawing/2014/main" id="{33142BE0-8CE3-7A4F-9E83-2C985ACD14C5}"/>
              </a:ext>
            </a:extLst>
          </p:cNvPr>
          <p:cNvSpPr/>
          <p:nvPr/>
        </p:nvSpPr>
        <p:spPr>
          <a:xfrm rot="10800000">
            <a:off x="6096000" y="3000375"/>
            <a:ext cx="1200150" cy="594467"/>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ight Arrow 4">
            <a:extLst>
              <a:ext uri="{FF2B5EF4-FFF2-40B4-BE49-F238E27FC236}">
                <a16:creationId xmlns:a16="http://schemas.microsoft.com/office/drawing/2014/main" id="{4DED6904-678A-D840-A2AB-BB69C041F413}"/>
              </a:ext>
            </a:extLst>
          </p:cNvPr>
          <p:cNvSpPr/>
          <p:nvPr/>
        </p:nvSpPr>
        <p:spPr>
          <a:xfrm rot="10800000">
            <a:off x="4621731" y="4423309"/>
            <a:ext cx="1200150" cy="594467"/>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7835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25B92-2BDC-C443-A89B-BA3246D1B33E}"/>
              </a:ext>
            </a:extLst>
          </p:cNvPr>
          <p:cNvPicPr>
            <a:picLocks noChangeAspect="1"/>
          </p:cNvPicPr>
          <p:nvPr/>
        </p:nvPicPr>
        <p:blipFill>
          <a:blip r:embed="rId2"/>
          <a:stretch>
            <a:fillRect/>
          </a:stretch>
        </p:blipFill>
        <p:spPr>
          <a:xfrm>
            <a:off x="735673" y="0"/>
            <a:ext cx="10720654" cy="6858000"/>
          </a:xfrm>
          <a:prstGeom prst="rect">
            <a:avLst/>
          </a:prstGeom>
        </p:spPr>
      </p:pic>
      <p:sp>
        <p:nvSpPr>
          <p:cNvPr id="3" name="Right Arrow 2">
            <a:extLst>
              <a:ext uri="{FF2B5EF4-FFF2-40B4-BE49-F238E27FC236}">
                <a16:creationId xmlns:a16="http://schemas.microsoft.com/office/drawing/2014/main" id="{A6B04C44-AC94-5D48-B6DE-F6CEFBF632C5}"/>
              </a:ext>
            </a:extLst>
          </p:cNvPr>
          <p:cNvSpPr/>
          <p:nvPr/>
        </p:nvSpPr>
        <p:spPr>
          <a:xfrm rot="10800000">
            <a:off x="4621731" y="4423309"/>
            <a:ext cx="1200150" cy="594467"/>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053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7E74D5-FB61-924E-9B03-803851279C4C}"/>
              </a:ext>
            </a:extLst>
          </p:cNvPr>
          <p:cNvPicPr>
            <a:picLocks noChangeAspect="1"/>
          </p:cNvPicPr>
          <p:nvPr/>
        </p:nvPicPr>
        <p:blipFill>
          <a:blip r:embed="rId3"/>
          <a:stretch>
            <a:fillRect/>
          </a:stretch>
        </p:blipFill>
        <p:spPr>
          <a:xfrm>
            <a:off x="735673" y="0"/>
            <a:ext cx="10720654" cy="6858000"/>
          </a:xfrm>
          <a:prstGeom prst="rect">
            <a:avLst/>
          </a:prstGeom>
        </p:spPr>
      </p:pic>
      <p:sp>
        <p:nvSpPr>
          <p:cNvPr id="3" name="Rectangle 2">
            <a:extLst>
              <a:ext uri="{FF2B5EF4-FFF2-40B4-BE49-F238E27FC236}">
                <a16:creationId xmlns:a16="http://schemas.microsoft.com/office/drawing/2014/main" id="{754D419E-4DB9-1E4A-B8F8-0235B5D3AB7A}"/>
              </a:ext>
            </a:extLst>
          </p:cNvPr>
          <p:cNvSpPr/>
          <p:nvPr/>
        </p:nvSpPr>
        <p:spPr>
          <a:xfrm>
            <a:off x="9722345" y="991402"/>
            <a:ext cx="837088"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#1</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152670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82BF1-BDA9-4E4C-A3DA-4EB3E58B424F}"/>
              </a:ext>
            </a:extLst>
          </p:cNvPr>
          <p:cNvPicPr>
            <a:picLocks noChangeAspect="1"/>
          </p:cNvPicPr>
          <p:nvPr/>
        </p:nvPicPr>
        <p:blipFill>
          <a:blip r:embed="rId2"/>
          <a:stretch>
            <a:fillRect/>
          </a:stretch>
        </p:blipFill>
        <p:spPr>
          <a:xfrm>
            <a:off x="735673" y="0"/>
            <a:ext cx="10720654" cy="6858000"/>
          </a:xfrm>
          <a:prstGeom prst="rect">
            <a:avLst/>
          </a:prstGeom>
        </p:spPr>
      </p:pic>
      <p:sp>
        <p:nvSpPr>
          <p:cNvPr id="3" name="Rectangle 2">
            <a:extLst>
              <a:ext uri="{FF2B5EF4-FFF2-40B4-BE49-F238E27FC236}">
                <a16:creationId xmlns:a16="http://schemas.microsoft.com/office/drawing/2014/main" id="{161DF3AA-660B-3B4A-B6EF-1C21BB58F393}"/>
              </a:ext>
            </a:extLst>
          </p:cNvPr>
          <p:cNvSpPr/>
          <p:nvPr/>
        </p:nvSpPr>
        <p:spPr>
          <a:xfrm>
            <a:off x="9722345" y="991402"/>
            <a:ext cx="837088"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#1</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238545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0CE88D-5469-E045-BB9B-7273D3985CB5}"/>
              </a:ext>
            </a:extLst>
          </p:cNvPr>
          <p:cNvPicPr>
            <a:picLocks noChangeAspect="1"/>
          </p:cNvPicPr>
          <p:nvPr/>
        </p:nvPicPr>
        <p:blipFill>
          <a:blip r:embed="rId3"/>
          <a:stretch>
            <a:fillRect/>
          </a:stretch>
        </p:blipFill>
        <p:spPr>
          <a:xfrm>
            <a:off x="735673" y="0"/>
            <a:ext cx="10720654" cy="6858000"/>
          </a:xfrm>
          <a:prstGeom prst="rect">
            <a:avLst/>
          </a:prstGeom>
        </p:spPr>
      </p:pic>
      <p:sp>
        <p:nvSpPr>
          <p:cNvPr id="4" name="Rectangle 3">
            <a:extLst>
              <a:ext uri="{FF2B5EF4-FFF2-40B4-BE49-F238E27FC236}">
                <a16:creationId xmlns:a16="http://schemas.microsoft.com/office/drawing/2014/main" id="{D747D501-B241-0944-A055-1309F7F661FA}"/>
              </a:ext>
            </a:extLst>
          </p:cNvPr>
          <p:cNvSpPr/>
          <p:nvPr/>
        </p:nvSpPr>
        <p:spPr>
          <a:xfrm>
            <a:off x="9695094" y="991402"/>
            <a:ext cx="891591"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#2</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
        <p:nvSpPr>
          <p:cNvPr id="8" name="Right Arrow 7">
            <a:extLst>
              <a:ext uri="{FF2B5EF4-FFF2-40B4-BE49-F238E27FC236}">
                <a16:creationId xmlns:a16="http://schemas.microsoft.com/office/drawing/2014/main" id="{FFF2004D-BDFC-204C-B1F8-E60103A696D0}"/>
              </a:ext>
            </a:extLst>
          </p:cNvPr>
          <p:cNvSpPr/>
          <p:nvPr/>
        </p:nvSpPr>
        <p:spPr>
          <a:xfrm rot="5400000">
            <a:off x="4450080" y="2316982"/>
            <a:ext cx="1200150" cy="594467"/>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9339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10865-2D42-0E45-93FA-3C1B91DC2948}"/>
              </a:ext>
            </a:extLst>
          </p:cNvPr>
          <p:cNvPicPr>
            <a:picLocks noChangeAspect="1"/>
          </p:cNvPicPr>
          <p:nvPr/>
        </p:nvPicPr>
        <p:blipFill>
          <a:blip r:embed="rId3"/>
          <a:stretch>
            <a:fillRect/>
          </a:stretch>
        </p:blipFill>
        <p:spPr>
          <a:xfrm>
            <a:off x="735673" y="0"/>
            <a:ext cx="10720654" cy="6858000"/>
          </a:xfrm>
          <a:prstGeom prst="rect">
            <a:avLst/>
          </a:prstGeom>
        </p:spPr>
      </p:pic>
      <p:sp>
        <p:nvSpPr>
          <p:cNvPr id="4" name="Rectangle 3">
            <a:extLst>
              <a:ext uri="{FF2B5EF4-FFF2-40B4-BE49-F238E27FC236}">
                <a16:creationId xmlns:a16="http://schemas.microsoft.com/office/drawing/2014/main" id="{D747D501-B241-0944-A055-1309F7F661FA}"/>
              </a:ext>
            </a:extLst>
          </p:cNvPr>
          <p:cNvSpPr/>
          <p:nvPr/>
        </p:nvSpPr>
        <p:spPr>
          <a:xfrm>
            <a:off x="9700705" y="991402"/>
            <a:ext cx="880369"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#3</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696874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AE548-3F69-8D44-A9BB-805D5C8F5A0B}"/>
              </a:ext>
            </a:extLst>
          </p:cNvPr>
          <p:cNvPicPr>
            <a:picLocks noChangeAspect="1"/>
          </p:cNvPicPr>
          <p:nvPr/>
        </p:nvPicPr>
        <p:blipFill>
          <a:blip r:embed="rId3"/>
          <a:stretch>
            <a:fillRect/>
          </a:stretch>
        </p:blipFill>
        <p:spPr>
          <a:xfrm>
            <a:off x="735673" y="0"/>
            <a:ext cx="10720654" cy="6858000"/>
          </a:xfrm>
          <a:prstGeom prst="rect">
            <a:avLst/>
          </a:prstGeom>
        </p:spPr>
      </p:pic>
      <p:sp>
        <p:nvSpPr>
          <p:cNvPr id="4" name="Rectangle 3">
            <a:extLst>
              <a:ext uri="{FF2B5EF4-FFF2-40B4-BE49-F238E27FC236}">
                <a16:creationId xmlns:a16="http://schemas.microsoft.com/office/drawing/2014/main" id="{D747D501-B241-0944-A055-1309F7F661FA}"/>
              </a:ext>
            </a:extLst>
          </p:cNvPr>
          <p:cNvSpPr/>
          <p:nvPr/>
        </p:nvSpPr>
        <p:spPr>
          <a:xfrm>
            <a:off x="9700705" y="991402"/>
            <a:ext cx="880369"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#3</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340151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95B7E-972C-B343-BB39-4E701B71FC95}"/>
              </a:ext>
            </a:extLst>
          </p:cNvPr>
          <p:cNvPicPr>
            <a:picLocks noChangeAspect="1"/>
          </p:cNvPicPr>
          <p:nvPr/>
        </p:nvPicPr>
        <p:blipFill>
          <a:blip r:embed="rId3"/>
          <a:stretch>
            <a:fillRect/>
          </a:stretch>
        </p:blipFill>
        <p:spPr>
          <a:xfrm>
            <a:off x="735673" y="0"/>
            <a:ext cx="10720654" cy="6858000"/>
          </a:xfrm>
          <a:prstGeom prst="rect">
            <a:avLst/>
          </a:prstGeom>
        </p:spPr>
      </p:pic>
      <p:sp>
        <p:nvSpPr>
          <p:cNvPr id="4" name="Rectangle 3">
            <a:extLst>
              <a:ext uri="{FF2B5EF4-FFF2-40B4-BE49-F238E27FC236}">
                <a16:creationId xmlns:a16="http://schemas.microsoft.com/office/drawing/2014/main" id="{76108ABF-8D95-F649-AE7D-05C1BCB5C25D}"/>
              </a:ext>
            </a:extLst>
          </p:cNvPr>
          <p:cNvSpPr/>
          <p:nvPr/>
        </p:nvSpPr>
        <p:spPr>
          <a:xfrm>
            <a:off x="9693491" y="991402"/>
            <a:ext cx="894797"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#4</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1196998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13FB9E-BF96-6042-983D-C8541F9E4505}"/>
              </a:ext>
            </a:extLst>
          </p:cNvPr>
          <p:cNvPicPr>
            <a:picLocks noChangeAspect="1"/>
          </p:cNvPicPr>
          <p:nvPr/>
        </p:nvPicPr>
        <p:blipFill>
          <a:blip r:embed="rId3"/>
          <a:stretch>
            <a:fillRect/>
          </a:stretch>
        </p:blipFill>
        <p:spPr>
          <a:xfrm>
            <a:off x="735673" y="0"/>
            <a:ext cx="10720654" cy="6858000"/>
          </a:xfrm>
          <a:prstGeom prst="rect">
            <a:avLst/>
          </a:prstGeom>
        </p:spPr>
      </p:pic>
      <p:sp>
        <p:nvSpPr>
          <p:cNvPr id="3" name="Rectangle 2">
            <a:extLst>
              <a:ext uri="{FF2B5EF4-FFF2-40B4-BE49-F238E27FC236}">
                <a16:creationId xmlns:a16="http://schemas.microsoft.com/office/drawing/2014/main" id="{4C23AF0C-D43C-9943-9B50-C50EBFA79556}"/>
              </a:ext>
            </a:extLst>
          </p:cNvPr>
          <p:cNvSpPr/>
          <p:nvPr/>
        </p:nvSpPr>
        <p:spPr>
          <a:xfrm>
            <a:off x="9693491" y="991402"/>
            <a:ext cx="894797"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#4</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4046892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8FAA93-448B-1449-8705-04022E90369B}"/>
              </a:ext>
            </a:extLst>
          </p:cNvPr>
          <p:cNvPicPr>
            <a:picLocks noChangeAspect="1"/>
          </p:cNvPicPr>
          <p:nvPr/>
        </p:nvPicPr>
        <p:blipFill>
          <a:blip r:embed="rId3"/>
          <a:stretch>
            <a:fillRect/>
          </a:stretch>
        </p:blipFill>
        <p:spPr>
          <a:xfrm>
            <a:off x="1285994" y="0"/>
            <a:ext cx="9620012" cy="6858000"/>
          </a:xfrm>
          <a:prstGeom prst="rect">
            <a:avLst/>
          </a:prstGeom>
        </p:spPr>
      </p:pic>
      <p:sp>
        <p:nvSpPr>
          <p:cNvPr id="3" name="Rectangle 2">
            <a:extLst>
              <a:ext uri="{FF2B5EF4-FFF2-40B4-BE49-F238E27FC236}">
                <a16:creationId xmlns:a16="http://schemas.microsoft.com/office/drawing/2014/main" id="{4C23AF0C-D43C-9943-9B50-C50EBFA79556}"/>
              </a:ext>
            </a:extLst>
          </p:cNvPr>
          <p:cNvSpPr/>
          <p:nvPr/>
        </p:nvSpPr>
        <p:spPr>
          <a:xfrm>
            <a:off x="9693491" y="991402"/>
            <a:ext cx="894797" cy="769441"/>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rPr>
              <a:t>#4</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adley Hand" pitchFamily="2" charset="77"/>
              <a:cs typeface="Al Nile" pitchFamily="2" charset="-78"/>
            </a:endParaRPr>
          </a:p>
        </p:txBody>
      </p:sp>
    </p:spTree>
    <p:extLst>
      <p:ext uri="{BB962C8B-B14F-4D97-AF65-F5344CB8AC3E}">
        <p14:creationId xmlns:p14="http://schemas.microsoft.com/office/powerpoint/2010/main" val="395855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D586F1A-F4A6-6E4B-9AC5-99CBF1D4B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3555" y="1211643"/>
            <a:ext cx="5866878" cy="4576165"/>
          </a:xfrm>
          <a:prstGeom prst="rect">
            <a:avLst/>
          </a:prstGeom>
        </p:spPr>
      </p:pic>
      <p:pic>
        <p:nvPicPr>
          <p:cNvPr id="6" name="Picture 5">
            <a:extLst>
              <a:ext uri="{FF2B5EF4-FFF2-40B4-BE49-F238E27FC236}">
                <a16:creationId xmlns:a16="http://schemas.microsoft.com/office/drawing/2014/main" id="{51D300D6-83A9-5F40-B24B-8BA3AB0BC645}"/>
              </a:ext>
            </a:extLst>
          </p:cNvPr>
          <p:cNvPicPr>
            <a:picLocks noChangeAspect="1"/>
          </p:cNvPicPr>
          <p:nvPr/>
        </p:nvPicPr>
        <p:blipFill>
          <a:blip r:embed="rId5"/>
          <a:stretch>
            <a:fillRect/>
          </a:stretch>
        </p:blipFill>
        <p:spPr>
          <a:xfrm>
            <a:off x="8109733" y="5292508"/>
            <a:ext cx="1041400" cy="495300"/>
          </a:xfrm>
          <a:prstGeom prst="rect">
            <a:avLst/>
          </a:prstGeom>
        </p:spPr>
      </p:pic>
    </p:spTree>
    <p:extLst>
      <p:ext uri="{BB962C8B-B14F-4D97-AF65-F5344CB8AC3E}">
        <p14:creationId xmlns:p14="http://schemas.microsoft.com/office/powerpoint/2010/main" val="163381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B3AA2B-1488-AA47-AC36-209CE334B1E5}"/>
              </a:ext>
            </a:extLst>
          </p:cNvPr>
          <p:cNvGrpSpPr/>
          <p:nvPr/>
        </p:nvGrpSpPr>
        <p:grpSpPr>
          <a:xfrm>
            <a:off x="0" y="2846893"/>
            <a:ext cx="12192000" cy="1271590"/>
            <a:chOff x="0" y="2846893"/>
            <a:chExt cx="12192000" cy="1271590"/>
          </a:xfrm>
        </p:grpSpPr>
        <p:sp>
          <p:nvSpPr>
            <p:cNvPr id="6" name="Rectangle 5">
              <a:extLst>
                <a:ext uri="{FF2B5EF4-FFF2-40B4-BE49-F238E27FC236}">
                  <a16:creationId xmlns:a16="http://schemas.microsoft.com/office/drawing/2014/main" id="{F3F12F82-08B8-664C-81A9-F1E62C93207B}"/>
                </a:ext>
              </a:extLst>
            </p:cNvPr>
            <p:cNvSpPr/>
            <p:nvPr/>
          </p:nvSpPr>
          <p:spPr>
            <a:xfrm flipH="1" flipV="1">
              <a:off x="0" y="2846893"/>
              <a:ext cx="12192000" cy="1271590"/>
            </a:xfrm>
            <a:prstGeom prst="rect">
              <a:avLst/>
            </a:prstGeom>
            <a:solidFill>
              <a:srgbClr val="3541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16653933-77EA-B54F-AF46-70422383F77E}"/>
                </a:ext>
              </a:extLst>
            </p:cNvPr>
            <p:cNvSpPr txBox="1"/>
            <p:nvPr/>
          </p:nvSpPr>
          <p:spPr>
            <a:xfrm>
              <a:off x="0" y="3087237"/>
              <a:ext cx="12191999" cy="769441"/>
            </a:xfrm>
            <a:prstGeom prst="rect">
              <a:avLst/>
            </a:prstGeom>
            <a:noFill/>
          </p:spPr>
          <p:txBody>
            <a:bodyPr wrap="square" rtlCol="0">
              <a:spAutoFit/>
            </a:bodyPr>
            <a:lstStyle/>
            <a:p>
              <a:pPr algn="ctr"/>
              <a:r>
                <a:rPr lang="en-GB" sz="4400" dirty="0">
                  <a:solidFill>
                    <a:schemeClr val="bg1"/>
                  </a:solidFill>
                  <a:effectLst>
                    <a:outerShdw blurRad="50800" dist="38100" dir="2700000" algn="tl" rotWithShape="0">
                      <a:prstClr val="black">
                        <a:alpha val="40000"/>
                      </a:prstClr>
                    </a:outerShdw>
                  </a:effectLst>
                </a:rPr>
                <a:t>Appendix</a:t>
              </a:r>
            </a:p>
          </p:txBody>
        </p:sp>
      </p:grpSp>
    </p:spTree>
    <p:extLst>
      <p:ext uri="{BB962C8B-B14F-4D97-AF65-F5344CB8AC3E}">
        <p14:creationId xmlns:p14="http://schemas.microsoft.com/office/powerpoint/2010/main" val="1928022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4CA1E-2B8F-864B-B457-04CF2D74FE85}"/>
              </a:ext>
            </a:extLst>
          </p:cNvPr>
          <p:cNvSpPr/>
          <p:nvPr/>
        </p:nvSpPr>
        <p:spPr>
          <a:xfrm>
            <a:off x="1214438" y="957264"/>
            <a:ext cx="10272712" cy="1077218"/>
          </a:xfrm>
          <a:prstGeom prst="rect">
            <a:avLst/>
          </a:prstGeom>
        </p:spPr>
        <p:txBody>
          <a:bodyPr wrap="square">
            <a:spAutoFit/>
          </a:bodyPr>
          <a:lstStyle/>
          <a:p>
            <a:r>
              <a:rPr lang="en-GB" sz="3200" b="1" dirty="0">
                <a:solidFill>
                  <a:srgbClr val="6A737D"/>
                </a:solidFill>
                <a:latin typeface="+mj-lt"/>
              </a:rPr>
              <a:t>What do you think is meant by "test fixture"?</a:t>
            </a:r>
          </a:p>
          <a:p>
            <a:endParaRPr lang="en-GB" sz="3200" dirty="0">
              <a:solidFill>
                <a:srgbClr val="6A737D"/>
              </a:solidFill>
              <a:latin typeface="+mj-lt"/>
            </a:endParaRPr>
          </a:p>
        </p:txBody>
      </p:sp>
    </p:spTree>
    <p:extLst>
      <p:ext uri="{BB962C8B-B14F-4D97-AF65-F5344CB8AC3E}">
        <p14:creationId xmlns:p14="http://schemas.microsoft.com/office/powerpoint/2010/main" val="2180609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4CA1E-2B8F-864B-B457-04CF2D74FE85}"/>
              </a:ext>
            </a:extLst>
          </p:cNvPr>
          <p:cNvSpPr/>
          <p:nvPr/>
        </p:nvSpPr>
        <p:spPr>
          <a:xfrm>
            <a:off x="1214438" y="957264"/>
            <a:ext cx="10272712" cy="2062103"/>
          </a:xfrm>
          <a:prstGeom prst="rect">
            <a:avLst/>
          </a:prstGeom>
        </p:spPr>
        <p:txBody>
          <a:bodyPr wrap="square">
            <a:spAutoFit/>
          </a:bodyPr>
          <a:lstStyle/>
          <a:p>
            <a:r>
              <a:rPr lang="en-GB" sz="3200" b="1" dirty="0">
                <a:solidFill>
                  <a:srgbClr val="6A737D"/>
                </a:solidFill>
                <a:latin typeface="+mj-lt"/>
              </a:rPr>
              <a:t>What do you think is meant by "test fixture"?</a:t>
            </a:r>
          </a:p>
          <a:p>
            <a:endParaRPr lang="en-GB" sz="3200" dirty="0">
              <a:solidFill>
                <a:srgbClr val="6A737D"/>
              </a:solidFill>
              <a:latin typeface="+mj-lt"/>
            </a:endParaRPr>
          </a:p>
          <a:p>
            <a:r>
              <a:rPr lang="en-GB" sz="3200" dirty="0">
                <a:solidFill>
                  <a:srgbClr val="6A737D"/>
                </a:solidFill>
                <a:latin typeface="+mj-lt"/>
              </a:rPr>
              <a:t>In science, a fixture is often </a:t>
            </a:r>
            <a:r>
              <a:rPr lang="en-GB" sz="3200" b="1" dirty="0">
                <a:solidFill>
                  <a:srgbClr val="6A737D"/>
                </a:solidFill>
                <a:latin typeface="+mj-lt"/>
              </a:rPr>
              <a:t>physical apparatus </a:t>
            </a:r>
            <a:r>
              <a:rPr lang="en-GB" sz="3200" dirty="0">
                <a:solidFill>
                  <a:srgbClr val="6A737D"/>
                </a:solidFill>
                <a:latin typeface="+mj-lt"/>
              </a:rPr>
              <a:t>used to support a test specimen during an experiment. </a:t>
            </a:r>
            <a:endParaRPr lang="en-GB" sz="3200" b="0" i="0" dirty="0">
              <a:solidFill>
                <a:srgbClr val="6A737D"/>
              </a:solidFill>
              <a:effectLst/>
              <a:latin typeface="+mj-lt"/>
            </a:endParaRPr>
          </a:p>
        </p:txBody>
      </p:sp>
    </p:spTree>
    <p:extLst>
      <p:ext uri="{BB962C8B-B14F-4D97-AF65-F5344CB8AC3E}">
        <p14:creationId xmlns:p14="http://schemas.microsoft.com/office/powerpoint/2010/main" val="1014961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4CA1E-2B8F-864B-B457-04CF2D74FE85}"/>
              </a:ext>
            </a:extLst>
          </p:cNvPr>
          <p:cNvSpPr/>
          <p:nvPr/>
        </p:nvSpPr>
        <p:spPr>
          <a:xfrm>
            <a:off x="1214438" y="957264"/>
            <a:ext cx="10272712" cy="3046988"/>
          </a:xfrm>
          <a:prstGeom prst="rect">
            <a:avLst/>
          </a:prstGeom>
        </p:spPr>
        <p:txBody>
          <a:bodyPr wrap="square">
            <a:spAutoFit/>
          </a:bodyPr>
          <a:lstStyle/>
          <a:p>
            <a:r>
              <a:rPr lang="en-GB" sz="3200" b="1" dirty="0">
                <a:solidFill>
                  <a:srgbClr val="6A737D"/>
                </a:solidFill>
                <a:latin typeface="+mj-lt"/>
              </a:rPr>
              <a:t>What do you think is meant by "test fixture"?</a:t>
            </a:r>
          </a:p>
          <a:p>
            <a:endParaRPr lang="en-GB" sz="3200" dirty="0">
              <a:solidFill>
                <a:srgbClr val="6A737D"/>
              </a:solidFill>
              <a:latin typeface="+mj-lt"/>
            </a:endParaRPr>
          </a:p>
          <a:p>
            <a:r>
              <a:rPr lang="en-GB" sz="3200" dirty="0">
                <a:solidFill>
                  <a:srgbClr val="6A737D"/>
                </a:solidFill>
                <a:latin typeface="+mj-lt"/>
              </a:rPr>
              <a:t>In science, a fixture is often </a:t>
            </a:r>
            <a:r>
              <a:rPr lang="en-GB" sz="3200" b="1" dirty="0">
                <a:solidFill>
                  <a:srgbClr val="6A737D"/>
                </a:solidFill>
                <a:latin typeface="+mj-lt"/>
              </a:rPr>
              <a:t>physical apparatus </a:t>
            </a:r>
            <a:r>
              <a:rPr lang="en-GB" sz="3200" dirty="0">
                <a:solidFill>
                  <a:srgbClr val="6A737D"/>
                </a:solidFill>
                <a:latin typeface="+mj-lt"/>
              </a:rPr>
              <a:t>used to support a test specimen during an experiment. The experiment or </a:t>
            </a:r>
            <a:r>
              <a:rPr lang="en-GB" sz="3200" b="1" dirty="0">
                <a:solidFill>
                  <a:srgbClr val="6A737D"/>
                </a:solidFill>
                <a:latin typeface="+mj-lt"/>
              </a:rPr>
              <a:t>test</a:t>
            </a:r>
            <a:r>
              <a:rPr lang="en-GB" sz="3200" dirty="0">
                <a:solidFill>
                  <a:srgbClr val="6A737D"/>
                </a:solidFill>
                <a:latin typeface="+mj-lt"/>
              </a:rPr>
              <a:t> is distinct from the apparatus that supports it. </a:t>
            </a:r>
            <a:endParaRPr lang="en-GB" sz="3200" b="0" i="0" dirty="0">
              <a:solidFill>
                <a:srgbClr val="6A737D"/>
              </a:solidFill>
              <a:effectLst/>
              <a:latin typeface="+mj-lt"/>
            </a:endParaRPr>
          </a:p>
        </p:txBody>
      </p:sp>
    </p:spTree>
    <p:extLst>
      <p:ext uri="{BB962C8B-B14F-4D97-AF65-F5344CB8AC3E}">
        <p14:creationId xmlns:p14="http://schemas.microsoft.com/office/powerpoint/2010/main" val="1198199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4CA1E-2B8F-864B-B457-04CF2D74FE85}"/>
              </a:ext>
            </a:extLst>
          </p:cNvPr>
          <p:cNvSpPr/>
          <p:nvPr/>
        </p:nvSpPr>
        <p:spPr>
          <a:xfrm>
            <a:off x="1214438" y="957264"/>
            <a:ext cx="10272712" cy="5016758"/>
          </a:xfrm>
          <a:prstGeom prst="rect">
            <a:avLst/>
          </a:prstGeom>
        </p:spPr>
        <p:txBody>
          <a:bodyPr wrap="square">
            <a:spAutoFit/>
          </a:bodyPr>
          <a:lstStyle/>
          <a:p>
            <a:r>
              <a:rPr lang="en-GB" sz="3200" b="1" dirty="0">
                <a:solidFill>
                  <a:srgbClr val="6A737D"/>
                </a:solidFill>
                <a:latin typeface="+mj-lt"/>
              </a:rPr>
              <a:t>What do you think is meant by "test fixture"?</a:t>
            </a:r>
          </a:p>
          <a:p>
            <a:endParaRPr lang="en-GB" sz="3200" dirty="0">
              <a:solidFill>
                <a:srgbClr val="6A737D"/>
              </a:solidFill>
              <a:latin typeface="+mj-lt"/>
            </a:endParaRPr>
          </a:p>
          <a:p>
            <a:r>
              <a:rPr lang="en-GB" sz="3200" dirty="0">
                <a:solidFill>
                  <a:srgbClr val="6A737D"/>
                </a:solidFill>
                <a:latin typeface="+mj-lt"/>
              </a:rPr>
              <a:t>In science, a fixture is often </a:t>
            </a:r>
            <a:r>
              <a:rPr lang="en-GB" sz="3200" b="1" dirty="0">
                <a:solidFill>
                  <a:srgbClr val="6A737D"/>
                </a:solidFill>
                <a:latin typeface="+mj-lt"/>
              </a:rPr>
              <a:t>physical</a:t>
            </a:r>
            <a:r>
              <a:rPr lang="en-GB" sz="3200" dirty="0">
                <a:solidFill>
                  <a:srgbClr val="6A737D"/>
                </a:solidFill>
                <a:latin typeface="+mj-lt"/>
              </a:rPr>
              <a:t> </a:t>
            </a:r>
            <a:r>
              <a:rPr lang="en-GB" sz="3200" b="1" dirty="0">
                <a:solidFill>
                  <a:srgbClr val="6A737D"/>
                </a:solidFill>
                <a:latin typeface="+mj-lt"/>
              </a:rPr>
              <a:t>apparatus</a:t>
            </a:r>
            <a:r>
              <a:rPr lang="en-GB" sz="3200" dirty="0">
                <a:solidFill>
                  <a:srgbClr val="6A737D"/>
                </a:solidFill>
                <a:latin typeface="+mj-lt"/>
              </a:rPr>
              <a:t> used to support a test specimen during an experiment. The experiment or </a:t>
            </a:r>
            <a:r>
              <a:rPr lang="en-GB" sz="3200" b="1" dirty="0">
                <a:solidFill>
                  <a:srgbClr val="6A737D"/>
                </a:solidFill>
                <a:latin typeface="+mj-lt"/>
              </a:rPr>
              <a:t>test</a:t>
            </a:r>
            <a:r>
              <a:rPr lang="en-GB" sz="3200" dirty="0">
                <a:solidFill>
                  <a:srgbClr val="6A737D"/>
                </a:solidFill>
                <a:latin typeface="+mj-lt"/>
              </a:rPr>
              <a:t> is distinct from the apparatus that supports it. </a:t>
            </a:r>
          </a:p>
          <a:p>
            <a:endParaRPr lang="en-GB" sz="3200" dirty="0">
              <a:solidFill>
                <a:srgbClr val="6A737D"/>
              </a:solidFill>
              <a:latin typeface="+mj-lt"/>
            </a:endParaRPr>
          </a:p>
          <a:p>
            <a:r>
              <a:rPr lang="en-GB" sz="3200" dirty="0">
                <a:solidFill>
                  <a:srgbClr val="6A737D"/>
                </a:solidFill>
                <a:latin typeface="+mj-lt"/>
              </a:rPr>
              <a:t>Unit testing frameworks often muddy this idea because they expect tests to include test support code (the fixture part) as well as the actual test scenarios (the experiment part).</a:t>
            </a:r>
            <a:endParaRPr lang="en-GB" sz="3200" b="0" i="0" dirty="0">
              <a:solidFill>
                <a:srgbClr val="6A737D"/>
              </a:solidFill>
              <a:effectLst/>
              <a:latin typeface="+mj-lt"/>
            </a:endParaRPr>
          </a:p>
        </p:txBody>
      </p:sp>
    </p:spTree>
    <p:extLst>
      <p:ext uri="{BB962C8B-B14F-4D97-AF65-F5344CB8AC3E}">
        <p14:creationId xmlns:p14="http://schemas.microsoft.com/office/powerpoint/2010/main" val="3242251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F49F1EC-D869-DC4A-A80E-3BB4EC485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3089" y="1540702"/>
            <a:ext cx="7249398" cy="3845925"/>
          </a:xfrm>
          <a:prstGeom prst="rect">
            <a:avLst/>
          </a:prstGeom>
        </p:spPr>
      </p:pic>
    </p:spTree>
    <p:extLst>
      <p:ext uri="{BB962C8B-B14F-4D97-AF65-F5344CB8AC3E}">
        <p14:creationId xmlns:p14="http://schemas.microsoft.com/office/powerpoint/2010/main" val="372385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81206-00CF-294B-92A4-DDB9D1E89816}"/>
              </a:ext>
            </a:extLst>
          </p:cNvPr>
          <p:cNvPicPr>
            <a:picLocks noChangeAspect="1"/>
          </p:cNvPicPr>
          <p:nvPr/>
        </p:nvPicPr>
        <p:blipFill>
          <a:blip r:embed="rId3"/>
          <a:stretch>
            <a:fillRect/>
          </a:stretch>
        </p:blipFill>
        <p:spPr>
          <a:xfrm rot="10800000">
            <a:off x="6224581" y="-42867"/>
            <a:ext cx="7015163" cy="7015164"/>
          </a:xfrm>
          <a:prstGeom prst="rect">
            <a:avLst/>
          </a:prstGeom>
        </p:spPr>
      </p:pic>
      <p:pic>
        <p:nvPicPr>
          <p:cNvPr id="4" name="Picture 3">
            <a:extLst>
              <a:ext uri="{FF2B5EF4-FFF2-40B4-BE49-F238E27FC236}">
                <a16:creationId xmlns:a16="http://schemas.microsoft.com/office/drawing/2014/main" id="{485B2C29-CAA2-AE41-949B-C02DC8BFCE5A}"/>
              </a:ext>
            </a:extLst>
          </p:cNvPr>
          <p:cNvPicPr>
            <a:picLocks noChangeAspect="1"/>
          </p:cNvPicPr>
          <p:nvPr/>
        </p:nvPicPr>
        <p:blipFill>
          <a:blip r:embed="rId4"/>
          <a:stretch>
            <a:fillRect/>
          </a:stretch>
        </p:blipFill>
        <p:spPr>
          <a:xfrm>
            <a:off x="-657230" y="-42865"/>
            <a:ext cx="7015163" cy="7015163"/>
          </a:xfrm>
          <a:prstGeom prst="rect">
            <a:avLst/>
          </a:prstGeom>
        </p:spPr>
      </p:pic>
    </p:spTree>
    <p:extLst>
      <p:ext uri="{BB962C8B-B14F-4D97-AF65-F5344CB8AC3E}">
        <p14:creationId xmlns:p14="http://schemas.microsoft.com/office/powerpoint/2010/main" val="296660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5FD6A3-6FE2-8D4F-9D25-F39EE1CE1C6B}"/>
              </a:ext>
            </a:extLst>
          </p:cNvPr>
          <p:cNvPicPr>
            <a:picLocks noChangeAspect="1"/>
          </p:cNvPicPr>
          <p:nvPr/>
        </p:nvPicPr>
        <p:blipFill>
          <a:blip r:embed="rId3"/>
          <a:stretch>
            <a:fillRect/>
          </a:stretch>
        </p:blipFill>
        <p:spPr>
          <a:xfrm>
            <a:off x="3657598" y="2635034"/>
            <a:ext cx="5248275" cy="1412464"/>
          </a:xfrm>
          <a:prstGeom prst="rect">
            <a:avLst/>
          </a:prstGeom>
        </p:spPr>
      </p:pic>
      <p:pic>
        <p:nvPicPr>
          <p:cNvPr id="6" name="Picture 5">
            <a:extLst>
              <a:ext uri="{FF2B5EF4-FFF2-40B4-BE49-F238E27FC236}">
                <a16:creationId xmlns:a16="http://schemas.microsoft.com/office/drawing/2014/main" id="{BA7196CD-C0BE-0943-99A0-7546248C1C92}"/>
              </a:ext>
            </a:extLst>
          </p:cNvPr>
          <p:cNvPicPr>
            <a:picLocks noChangeAspect="1"/>
          </p:cNvPicPr>
          <p:nvPr/>
        </p:nvPicPr>
        <p:blipFill>
          <a:blip r:embed="rId4"/>
          <a:stretch>
            <a:fillRect/>
          </a:stretch>
        </p:blipFill>
        <p:spPr>
          <a:xfrm>
            <a:off x="1195387" y="5029200"/>
            <a:ext cx="3909060" cy="723900"/>
          </a:xfrm>
          <a:prstGeom prst="rect">
            <a:avLst/>
          </a:prstGeom>
        </p:spPr>
      </p:pic>
      <p:pic>
        <p:nvPicPr>
          <p:cNvPr id="7" name="Picture 6">
            <a:extLst>
              <a:ext uri="{FF2B5EF4-FFF2-40B4-BE49-F238E27FC236}">
                <a16:creationId xmlns:a16="http://schemas.microsoft.com/office/drawing/2014/main" id="{93832419-210C-7743-984D-450BE4623673}"/>
              </a:ext>
            </a:extLst>
          </p:cNvPr>
          <p:cNvPicPr>
            <a:picLocks noChangeAspect="1"/>
          </p:cNvPicPr>
          <p:nvPr/>
        </p:nvPicPr>
        <p:blipFill>
          <a:blip r:embed="rId5"/>
          <a:stretch>
            <a:fillRect/>
          </a:stretch>
        </p:blipFill>
        <p:spPr>
          <a:xfrm>
            <a:off x="869951" y="748519"/>
            <a:ext cx="5202238" cy="1816880"/>
          </a:xfrm>
          <a:prstGeom prst="rect">
            <a:avLst/>
          </a:prstGeom>
        </p:spPr>
      </p:pic>
      <p:pic>
        <p:nvPicPr>
          <p:cNvPr id="8" name="Picture 7">
            <a:extLst>
              <a:ext uri="{FF2B5EF4-FFF2-40B4-BE49-F238E27FC236}">
                <a16:creationId xmlns:a16="http://schemas.microsoft.com/office/drawing/2014/main" id="{18EEE4AE-43A3-7E47-BFE9-41EDE6247F78}"/>
              </a:ext>
            </a:extLst>
          </p:cNvPr>
          <p:cNvPicPr>
            <a:picLocks noChangeAspect="1"/>
          </p:cNvPicPr>
          <p:nvPr/>
        </p:nvPicPr>
        <p:blipFill>
          <a:blip r:embed="rId6"/>
          <a:stretch>
            <a:fillRect/>
          </a:stretch>
        </p:blipFill>
        <p:spPr>
          <a:xfrm>
            <a:off x="6366668" y="4313453"/>
            <a:ext cx="5078410" cy="1060328"/>
          </a:xfrm>
          <a:prstGeom prst="rect">
            <a:avLst/>
          </a:prstGeom>
        </p:spPr>
      </p:pic>
      <p:pic>
        <p:nvPicPr>
          <p:cNvPr id="9" name="Picture 8">
            <a:extLst>
              <a:ext uri="{FF2B5EF4-FFF2-40B4-BE49-F238E27FC236}">
                <a16:creationId xmlns:a16="http://schemas.microsoft.com/office/drawing/2014/main" id="{6B0D43DD-8088-6244-8F4F-173E73DFC849}"/>
              </a:ext>
            </a:extLst>
          </p:cNvPr>
          <p:cNvPicPr>
            <a:picLocks noChangeAspect="1"/>
          </p:cNvPicPr>
          <p:nvPr/>
        </p:nvPicPr>
        <p:blipFill>
          <a:blip r:embed="rId7"/>
          <a:stretch>
            <a:fillRect/>
          </a:stretch>
        </p:blipFill>
        <p:spPr>
          <a:xfrm>
            <a:off x="7754809" y="1117134"/>
            <a:ext cx="2403604" cy="967489"/>
          </a:xfrm>
          <a:prstGeom prst="rect">
            <a:avLst/>
          </a:prstGeom>
        </p:spPr>
      </p:pic>
      <p:pic>
        <p:nvPicPr>
          <p:cNvPr id="10" name="Picture 9">
            <a:extLst>
              <a:ext uri="{FF2B5EF4-FFF2-40B4-BE49-F238E27FC236}">
                <a16:creationId xmlns:a16="http://schemas.microsoft.com/office/drawing/2014/main" id="{5E27599A-404C-4F4E-BE5D-2C3F28DD2EBE}"/>
              </a:ext>
            </a:extLst>
          </p:cNvPr>
          <p:cNvPicPr>
            <a:picLocks noChangeAspect="1"/>
          </p:cNvPicPr>
          <p:nvPr/>
        </p:nvPicPr>
        <p:blipFill>
          <a:blip r:embed="rId8"/>
          <a:stretch>
            <a:fillRect/>
          </a:stretch>
        </p:blipFill>
        <p:spPr>
          <a:xfrm>
            <a:off x="717550" y="3112157"/>
            <a:ext cx="1955800" cy="622300"/>
          </a:xfrm>
          <a:prstGeom prst="rect">
            <a:avLst/>
          </a:prstGeom>
        </p:spPr>
      </p:pic>
    </p:spTree>
    <p:extLst>
      <p:ext uri="{BB962C8B-B14F-4D97-AF65-F5344CB8AC3E}">
        <p14:creationId xmlns:p14="http://schemas.microsoft.com/office/powerpoint/2010/main" val="20642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43F4C7-59A6-2540-8459-0435C4F014F6}"/>
              </a:ext>
            </a:extLst>
          </p:cNvPr>
          <p:cNvPicPr>
            <a:picLocks noChangeAspect="1"/>
          </p:cNvPicPr>
          <p:nvPr/>
        </p:nvPicPr>
        <p:blipFill>
          <a:blip r:embed="rId3"/>
          <a:stretch>
            <a:fillRect/>
          </a:stretch>
        </p:blipFill>
        <p:spPr>
          <a:xfrm>
            <a:off x="4994274" y="2364384"/>
            <a:ext cx="2492375" cy="1761528"/>
          </a:xfrm>
          <a:prstGeom prst="rect">
            <a:avLst/>
          </a:prstGeom>
        </p:spPr>
      </p:pic>
    </p:spTree>
    <p:extLst>
      <p:ext uri="{BB962C8B-B14F-4D97-AF65-F5344CB8AC3E}">
        <p14:creationId xmlns:p14="http://schemas.microsoft.com/office/powerpoint/2010/main" val="2396312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0FDA5-CCC7-B94F-92A0-66D661DDA4DA}"/>
              </a:ext>
            </a:extLst>
          </p:cNvPr>
          <p:cNvPicPr>
            <a:picLocks noChangeAspect="1"/>
          </p:cNvPicPr>
          <p:nvPr/>
        </p:nvPicPr>
        <p:blipFill>
          <a:blip r:embed="rId2"/>
          <a:stretch>
            <a:fillRect/>
          </a:stretch>
        </p:blipFill>
        <p:spPr>
          <a:xfrm>
            <a:off x="2603499" y="1136305"/>
            <a:ext cx="7612063" cy="4572346"/>
          </a:xfrm>
          <a:prstGeom prst="rect">
            <a:avLst/>
          </a:prstGeom>
        </p:spPr>
      </p:pic>
      <p:sp>
        <p:nvSpPr>
          <p:cNvPr id="3" name="Rectangle 2">
            <a:extLst>
              <a:ext uri="{FF2B5EF4-FFF2-40B4-BE49-F238E27FC236}">
                <a16:creationId xmlns:a16="http://schemas.microsoft.com/office/drawing/2014/main" id="{0E78CB02-5C03-F845-A20F-7728281B3C04}"/>
              </a:ext>
            </a:extLst>
          </p:cNvPr>
          <p:cNvSpPr/>
          <p:nvPr/>
        </p:nvSpPr>
        <p:spPr>
          <a:xfrm>
            <a:off x="4647414" y="1136305"/>
            <a:ext cx="6061435" cy="4906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309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0FDA5-CCC7-B94F-92A0-66D661DDA4DA}"/>
              </a:ext>
            </a:extLst>
          </p:cNvPr>
          <p:cNvPicPr>
            <a:picLocks noChangeAspect="1"/>
          </p:cNvPicPr>
          <p:nvPr/>
        </p:nvPicPr>
        <p:blipFill>
          <a:blip r:embed="rId2"/>
          <a:stretch>
            <a:fillRect/>
          </a:stretch>
        </p:blipFill>
        <p:spPr>
          <a:xfrm>
            <a:off x="2603499" y="1136305"/>
            <a:ext cx="7612063" cy="4572346"/>
          </a:xfrm>
          <a:prstGeom prst="rect">
            <a:avLst/>
          </a:prstGeom>
        </p:spPr>
      </p:pic>
      <p:sp>
        <p:nvSpPr>
          <p:cNvPr id="3" name="Rectangle 2">
            <a:extLst>
              <a:ext uri="{FF2B5EF4-FFF2-40B4-BE49-F238E27FC236}">
                <a16:creationId xmlns:a16="http://schemas.microsoft.com/office/drawing/2014/main" id="{298628C6-4A97-6441-9D5E-58A715D498D4}"/>
              </a:ext>
            </a:extLst>
          </p:cNvPr>
          <p:cNvSpPr/>
          <p:nvPr/>
        </p:nvSpPr>
        <p:spPr>
          <a:xfrm>
            <a:off x="4647414" y="2875175"/>
            <a:ext cx="6061435" cy="3167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1717E22E-F90C-8F40-8BFE-A5CA2F755319}"/>
              </a:ext>
            </a:extLst>
          </p:cNvPr>
          <p:cNvSpPr/>
          <p:nvPr/>
        </p:nvSpPr>
        <p:spPr>
          <a:xfrm>
            <a:off x="4722829" y="2611225"/>
            <a:ext cx="1819373" cy="26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9509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TotalTime>
  <Words>1175</Words>
  <Application>Microsoft Macintosh PowerPoint</Application>
  <PresentationFormat>Widescreen</PresentationFormat>
  <Paragraphs>137</Paragraphs>
  <Slides>34</Slides>
  <Notes>26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Bradley Hand</vt:lpstr>
      <vt:lpstr>Calibri</vt:lpstr>
      <vt:lpstr>Calibri Light</vt:lpstr>
      <vt:lpstr>Franklin Gothic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 Weston</dc:creator>
  <cp:lastModifiedBy>T Weston</cp:lastModifiedBy>
  <cp:revision>47</cp:revision>
  <dcterms:created xsi:type="dcterms:W3CDTF">2019-03-07T17:46:49Z</dcterms:created>
  <dcterms:modified xsi:type="dcterms:W3CDTF">2019-09-18T14:08:48Z</dcterms:modified>
</cp:coreProperties>
</file>